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71" r:id="rId5"/>
    <p:sldId id="260" r:id="rId6"/>
    <p:sldId id="261" r:id="rId7"/>
    <p:sldId id="262" r:id="rId8"/>
    <p:sldId id="263" r:id="rId9"/>
    <p:sldId id="258" r:id="rId10"/>
    <p:sldId id="265" r:id="rId11"/>
    <p:sldId id="266" r:id="rId12"/>
    <p:sldId id="267" r:id="rId13"/>
    <p:sldId id="268" r:id="rId14"/>
    <p:sldId id="270" r:id="rId15"/>
    <p:sldId id="26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1C1C1E"/>
    <a:srgbClr val="1E1C1C"/>
    <a:srgbClr val="000000"/>
    <a:srgbClr val="1E1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248" y="895709"/>
            <a:ext cx="9536182" cy="5165432"/>
          </a:xfrm>
          <a:prstGeom prst="rect">
            <a:avLst/>
          </a:prstGeom>
        </p:spPr>
      </p:pic>
      <p:sp>
        <p:nvSpPr>
          <p:cNvPr id="7" name="矩形 6"/>
          <p:cNvSpPr/>
          <p:nvPr/>
        </p:nvSpPr>
        <p:spPr>
          <a:xfrm>
            <a:off x="17339" y="0"/>
            <a:ext cx="12192000" cy="6858000"/>
          </a:xfrm>
          <a:prstGeom prst="rect">
            <a:avLst/>
          </a:prstGeom>
          <a:solidFill>
            <a:schemeClr val="tx1">
              <a:alpha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3735729" y="3112252"/>
            <a:ext cx="5035306" cy="46024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sp>
        <p:nvSpPr>
          <p:cNvPr id="9"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185508" y="1607855"/>
            <a:ext cx="8950125" cy="4892820"/>
          </a:xfrm>
          <a:prstGeom prst="rect">
            <a:avLst/>
          </a:prstGeom>
        </p:spPr>
      </p:pic>
      <p:sp>
        <p:nvSpPr>
          <p:cNvPr id="3" name="副标题 2"/>
          <p:cNvSpPr>
            <a:spLocks noGrp="1"/>
          </p:cNvSpPr>
          <p:nvPr>
            <p:ph type="subTitle" idx="1"/>
          </p:nvPr>
        </p:nvSpPr>
        <p:spPr>
          <a:xfrm>
            <a:off x="4115033" y="1120312"/>
            <a:ext cx="4285483" cy="363472"/>
          </a:xfrm>
        </p:spPr>
        <p:txBody>
          <a:bodyPr>
            <a:noAutofit/>
          </a:bodyPr>
          <a:lstStyle/>
          <a:p>
            <a:r>
              <a:rPr lang="zh-CN" altLang="zh-CN" sz="1400" dirty="0">
                <a:solidFill>
                  <a:schemeClr val="bg2"/>
                </a:solidFill>
                <a:latin typeface="宋体" panose="02010600030101010101" pitchFamily="2" charset="-122"/>
                <a:ea typeface="宋体" panose="02010600030101010101" pitchFamily="2" charset="-122"/>
              </a:rPr>
              <a:t>发现视频源后，把视频源拖入左边播放窗口进行播放。</a:t>
            </a:r>
          </a:p>
          <a:p>
            <a:r>
              <a:rPr lang="en-US" altLang="zh-CN" sz="1400" dirty="0" smtClean="0">
                <a:solidFill>
                  <a:schemeClr val="bg2"/>
                </a:solidFill>
                <a:latin typeface="宋体" panose="02010600030101010101" pitchFamily="2" charset="-122"/>
                <a:ea typeface="宋体" panose="02010600030101010101" pitchFamily="2" charset="-122"/>
              </a:rPr>
              <a:t>. </a:t>
            </a:r>
            <a:endParaRPr lang="en-US" altLang="zh-CN" sz="1400" dirty="0">
              <a:solidFill>
                <a:schemeClr val="bg2"/>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stCxn id="17" idx="1"/>
            <a:endCxn id="3" idx="1"/>
          </p:cNvCxnSpPr>
          <p:nvPr/>
        </p:nvCxnSpPr>
        <p:spPr>
          <a:xfrm rot="10800000">
            <a:off x="4115033" y="1302048"/>
            <a:ext cx="367472" cy="2899250"/>
          </a:xfrm>
          <a:prstGeom prst="bentConnector3">
            <a:avLst>
              <a:gd name="adj1" fmla="val 162209"/>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482505" y="2932671"/>
            <a:ext cx="4521452" cy="253725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07075" y="1005218"/>
            <a:ext cx="8950128" cy="4896284"/>
          </a:xfrm>
          <a:prstGeom prst="rect">
            <a:avLst/>
          </a:prstGeom>
        </p:spPr>
      </p:pic>
      <p:sp>
        <p:nvSpPr>
          <p:cNvPr id="3" name="副标题 2"/>
          <p:cNvSpPr>
            <a:spLocks noGrp="1"/>
          </p:cNvSpPr>
          <p:nvPr>
            <p:ph type="subTitle" idx="1"/>
          </p:nvPr>
        </p:nvSpPr>
        <p:spPr>
          <a:xfrm>
            <a:off x="2196269" y="6021324"/>
            <a:ext cx="8360934" cy="635850"/>
          </a:xfrm>
        </p:spPr>
        <p:txBody>
          <a:bodyPr>
            <a:normAutofit/>
          </a:bodyPr>
          <a:lstStyle/>
          <a:p>
            <a:pPr algn="l"/>
            <a:r>
              <a:rPr lang="en-US" altLang="zh-CN" sz="1600" dirty="0">
                <a:solidFill>
                  <a:schemeClr val="bg1">
                    <a:lumMod val="85000"/>
                  </a:schemeClr>
                </a:solidFill>
              </a:rPr>
              <a:t>You can set your window name, enable/disable center cross, source name, frame, audio meters, frame overlay and color for the window. Choose PVW and PGM for each screen. </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stCxn id="17" idx="1"/>
          </p:cNvCxnSpPr>
          <p:nvPr/>
        </p:nvCxnSpPr>
        <p:spPr>
          <a:xfrm rot="10800000" flipH="1" flipV="1">
            <a:off x="1624167" y="5770460"/>
            <a:ext cx="572101" cy="432600"/>
          </a:xfrm>
          <a:prstGeom prst="bentConnector3">
            <a:avLst>
              <a:gd name="adj1" fmla="val -39958"/>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624168" y="5656509"/>
            <a:ext cx="1298494"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98528" y="1016716"/>
            <a:ext cx="8955406" cy="4908983"/>
          </a:xfrm>
          <a:prstGeom prst="rect">
            <a:avLst/>
          </a:prstGeom>
        </p:spPr>
      </p:pic>
      <p:sp>
        <p:nvSpPr>
          <p:cNvPr id="3" name="副标题 2"/>
          <p:cNvSpPr>
            <a:spLocks noGrp="1"/>
          </p:cNvSpPr>
          <p:nvPr>
            <p:ph type="subTitle" idx="1"/>
          </p:nvPr>
        </p:nvSpPr>
        <p:spPr>
          <a:xfrm>
            <a:off x="242288" y="3285358"/>
            <a:ext cx="1034061" cy="838968"/>
          </a:xfrm>
        </p:spPr>
        <p:txBody>
          <a:bodyPr>
            <a:noAutofit/>
          </a:bodyPr>
          <a:lstStyle/>
          <a:p>
            <a:pPr algn="l"/>
            <a:r>
              <a:rPr lang="zh-CN" altLang="zh-CN" sz="1000" dirty="0">
                <a:solidFill>
                  <a:schemeClr val="bg2"/>
                </a:solidFill>
                <a:latin typeface="微软雅黑" panose="020B0503020204020204" pitchFamily="34" charset="-122"/>
                <a:ea typeface="微软雅黑" panose="020B0503020204020204" pitchFamily="34" charset="-122"/>
              </a:rPr>
              <a:t>左下角是音频开关，默认关闭状态</a:t>
            </a:r>
            <a:endParaRPr lang="en-US" altLang="zh-CN" sz="1000" dirty="0">
              <a:solidFill>
                <a:schemeClr val="bg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stCxn id="17" idx="1"/>
            <a:endCxn id="11" idx="1"/>
          </p:cNvCxnSpPr>
          <p:nvPr/>
        </p:nvCxnSpPr>
        <p:spPr>
          <a:xfrm rot="10800000">
            <a:off x="7373597" y="836963"/>
            <a:ext cx="121065" cy="1122072"/>
          </a:xfrm>
          <a:prstGeom prst="bentConnector3">
            <a:avLst>
              <a:gd name="adj1" fmla="val 288824"/>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494661" y="1845084"/>
            <a:ext cx="162371"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副标题 2"/>
          <p:cNvSpPr txBox="1"/>
          <p:nvPr/>
        </p:nvSpPr>
        <p:spPr>
          <a:xfrm>
            <a:off x="7373596" y="704488"/>
            <a:ext cx="4571269" cy="2649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zh-CN" sz="1000" dirty="0">
                <a:solidFill>
                  <a:schemeClr val="bg2"/>
                </a:solidFill>
                <a:latin typeface="微软雅黑" panose="020B0503020204020204" pitchFamily="34" charset="-122"/>
                <a:ea typeface="微软雅黑" panose="020B0503020204020204" pitchFamily="34" charset="-122"/>
              </a:rPr>
              <a:t>右上角浏览器图标点击后可直接访问编码器</a:t>
            </a:r>
            <a:r>
              <a:rPr lang="en-US" altLang="zh-CN" sz="1000" dirty="0">
                <a:solidFill>
                  <a:schemeClr val="bg2"/>
                </a:solidFill>
                <a:latin typeface="微软雅黑" panose="020B0503020204020204" pitchFamily="34" charset="-122"/>
                <a:ea typeface="微软雅黑" panose="020B0503020204020204" pitchFamily="34" charset="-122"/>
              </a:rPr>
              <a:t>web</a:t>
            </a:r>
            <a:r>
              <a:rPr lang="zh-CN" altLang="zh-CN" sz="1000" dirty="0">
                <a:solidFill>
                  <a:schemeClr val="bg2"/>
                </a:solidFill>
                <a:latin typeface="微软雅黑" panose="020B0503020204020204" pitchFamily="34" charset="-122"/>
                <a:ea typeface="微软雅黑" panose="020B0503020204020204" pitchFamily="34" charset="-122"/>
              </a:rPr>
              <a:t>配置</a:t>
            </a:r>
            <a:r>
              <a:rPr lang="zh-CN" altLang="zh-CN" sz="1000" dirty="0" smtClean="0">
                <a:solidFill>
                  <a:schemeClr val="bg2"/>
                </a:solidFill>
                <a:latin typeface="微软雅黑" panose="020B0503020204020204" pitchFamily="34" charset="-122"/>
                <a:ea typeface="微软雅黑" panose="020B0503020204020204" pitchFamily="34" charset="-122"/>
              </a:rPr>
              <a:t>页面</a:t>
            </a:r>
            <a:endParaRPr lang="en-US" altLang="zh-CN" sz="1000" dirty="0">
              <a:solidFill>
                <a:schemeClr val="bg2"/>
              </a:solidFill>
              <a:latin typeface="微软雅黑" panose="020B0503020204020204" pitchFamily="34" charset="-122"/>
              <a:ea typeface="微软雅黑" panose="020B0503020204020204" pitchFamily="34" charset="-122"/>
            </a:endParaRPr>
          </a:p>
        </p:txBody>
      </p:sp>
      <p:cxnSp>
        <p:nvCxnSpPr>
          <p:cNvPr id="13" name="肘形连接符 12"/>
          <p:cNvCxnSpPr>
            <a:stCxn id="14" idx="1"/>
            <a:endCxn id="3" idx="0"/>
          </p:cNvCxnSpPr>
          <p:nvPr/>
        </p:nvCxnSpPr>
        <p:spPr>
          <a:xfrm rot="10800000">
            <a:off x="759320" y="3285359"/>
            <a:ext cx="899741" cy="1996567"/>
          </a:xfrm>
          <a:prstGeom prst="bentConnector4">
            <a:avLst>
              <a:gd name="adj1" fmla="val 21268"/>
              <a:gd name="adj2" fmla="val 11145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659060" y="5167974"/>
            <a:ext cx="162371"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2"/>
          <p:cNvSpPr txBox="1"/>
          <p:nvPr/>
        </p:nvSpPr>
        <p:spPr>
          <a:xfrm>
            <a:off x="5682953" y="6052664"/>
            <a:ext cx="5503492" cy="5959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zh-CN" sz="1000" dirty="0">
                <a:solidFill>
                  <a:schemeClr val="bg2"/>
                </a:solidFill>
                <a:latin typeface="微软雅黑" panose="020B0503020204020204" pitchFamily="34" charset="-122"/>
                <a:ea typeface="微软雅黑" panose="020B0503020204020204" pitchFamily="34" charset="-122"/>
              </a:rPr>
              <a:t>右下角设置选项可自由选择视频源主子码流进行播放，高级设置中可编辑视频源的名称、字体大小、字体颜色、开启显示名称及音柱、安全框和中心线</a:t>
            </a:r>
            <a:endParaRPr lang="en-US" altLang="zh-CN" sz="1000" dirty="0">
              <a:solidFill>
                <a:schemeClr val="bg2"/>
              </a:solidFill>
              <a:latin typeface="微软雅黑" panose="020B0503020204020204" pitchFamily="34" charset="-122"/>
              <a:ea typeface="微软雅黑" panose="020B0503020204020204" pitchFamily="34" charset="-122"/>
            </a:endParaRPr>
          </a:p>
        </p:txBody>
      </p:sp>
      <p:cxnSp>
        <p:nvCxnSpPr>
          <p:cNvPr id="19" name="肘形连接符 18"/>
          <p:cNvCxnSpPr>
            <a:stCxn id="20" idx="1"/>
            <a:endCxn id="18" idx="1"/>
          </p:cNvCxnSpPr>
          <p:nvPr/>
        </p:nvCxnSpPr>
        <p:spPr>
          <a:xfrm rot="10800000" flipV="1">
            <a:off x="5682954" y="5313266"/>
            <a:ext cx="1966957" cy="1037380"/>
          </a:xfrm>
          <a:prstGeom prst="bentConnector3">
            <a:avLst>
              <a:gd name="adj1" fmla="val 111622"/>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649910" y="5199315"/>
            <a:ext cx="162371"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副标题 2"/>
          <p:cNvSpPr txBox="1"/>
          <p:nvPr/>
        </p:nvSpPr>
        <p:spPr>
          <a:xfrm>
            <a:off x="1537995" y="644165"/>
            <a:ext cx="3657600" cy="2769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zh-CN" sz="1000" dirty="0">
                <a:solidFill>
                  <a:schemeClr val="bg2"/>
                </a:solidFill>
                <a:latin typeface="微软雅黑" panose="020B0503020204020204" pitchFamily="34" charset="-122"/>
                <a:ea typeface="微软雅黑" panose="020B0503020204020204" pitchFamily="34" charset="-122"/>
              </a:rPr>
              <a:t>显示视频源名称、分辨率等信息</a:t>
            </a:r>
            <a:endParaRPr lang="en-US" altLang="zh-CN" sz="1000" dirty="0">
              <a:solidFill>
                <a:schemeClr val="bg2"/>
              </a:solidFill>
              <a:latin typeface="微软雅黑" panose="020B0503020204020204" pitchFamily="34" charset="-122"/>
              <a:ea typeface="微软雅黑" panose="020B0503020204020204" pitchFamily="34" charset="-122"/>
            </a:endParaRPr>
          </a:p>
        </p:txBody>
      </p:sp>
      <p:cxnSp>
        <p:nvCxnSpPr>
          <p:cNvPr id="26" name="肘形连接符 25"/>
          <p:cNvCxnSpPr>
            <a:stCxn id="27" idx="1"/>
            <a:endCxn id="25" idx="1"/>
          </p:cNvCxnSpPr>
          <p:nvPr/>
        </p:nvCxnSpPr>
        <p:spPr>
          <a:xfrm rot="10800000">
            <a:off x="1537996" y="782628"/>
            <a:ext cx="121065" cy="1211714"/>
          </a:xfrm>
          <a:prstGeom prst="bentConnector3">
            <a:avLst>
              <a:gd name="adj1" fmla="val 288824"/>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659060" y="1880391"/>
            <a:ext cx="1178144"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1" name="肘形连接符 20"/>
          <p:cNvCxnSpPr>
            <a:stCxn id="22" idx="1"/>
            <a:endCxn id="23" idx="0"/>
          </p:cNvCxnSpPr>
          <p:nvPr/>
        </p:nvCxnSpPr>
        <p:spPr>
          <a:xfrm rot="10800000">
            <a:off x="725983" y="4356368"/>
            <a:ext cx="1609353" cy="1464907"/>
          </a:xfrm>
          <a:prstGeom prst="bentConnector4">
            <a:avLst>
              <a:gd name="adj1" fmla="val 68708"/>
              <a:gd name="adj2" fmla="val 115605"/>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335335" y="5707323"/>
            <a:ext cx="405495"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副标题 2"/>
          <p:cNvSpPr txBox="1">
            <a:spLocks/>
          </p:cNvSpPr>
          <p:nvPr/>
        </p:nvSpPr>
        <p:spPr>
          <a:xfrm>
            <a:off x="242289" y="4356367"/>
            <a:ext cx="967386" cy="10395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000" dirty="0">
                <a:solidFill>
                  <a:schemeClr val="bg2"/>
                </a:solidFill>
                <a:latin typeface="微软雅黑" panose="020B0503020204020204" pitchFamily="34" charset="-122"/>
              </a:rPr>
              <a:t>预览窗口下方的边框设置可开启和关闭所有播放视频源边框显示和设置边框颜色</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35" name="矩形 34"/>
          <p:cNvSpPr/>
          <p:nvPr/>
        </p:nvSpPr>
        <p:spPr>
          <a:xfrm>
            <a:off x="4728221" y="5708479"/>
            <a:ext cx="405495"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6" name="肘形连接符 35"/>
          <p:cNvCxnSpPr>
            <a:stCxn id="35" idx="1"/>
          </p:cNvCxnSpPr>
          <p:nvPr/>
        </p:nvCxnSpPr>
        <p:spPr>
          <a:xfrm rot="10800000" flipV="1">
            <a:off x="3662161" y="5822430"/>
            <a:ext cx="1066061" cy="357574"/>
          </a:xfrm>
          <a:prstGeom prst="bentConnector3">
            <a:avLst>
              <a:gd name="adj1" fmla="val 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副标题 2"/>
          <p:cNvSpPr txBox="1">
            <a:spLocks/>
          </p:cNvSpPr>
          <p:nvPr/>
        </p:nvSpPr>
        <p:spPr>
          <a:xfrm>
            <a:off x="1504658" y="6063260"/>
            <a:ext cx="2076742" cy="395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000" dirty="0">
                <a:solidFill>
                  <a:schemeClr val="bg2"/>
                </a:solidFill>
                <a:latin typeface="微软雅黑" panose="020B0503020204020204" pitchFamily="34" charset="-122"/>
              </a:rPr>
              <a:t>每一路画面可独立设置为</a:t>
            </a:r>
            <a:r>
              <a:rPr lang="en-US" altLang="zh-CN" sz="1000" dirty="0">
                <a:solidFill>
                  <a:schemeClr val="bg2"/>
                </a:solidFill>
                <a:latin typeface="微软雅黑" panose="020B0503020204020204" pitchFamily="34" charset="-122"/>
              </a:rPr>
              <a:t>PVW</a:t>
            </a:r>
            <a:r>
              <a:rPr lang="zh-CN" altLang="en-US" sz="1000" dirty="0">
                <a:solidFill>
                  <a:schemeClr val="bg2"/>
                </a:solidFill>
                <a:latin typeface="微软雅黑" panose="020B0503020204020204" pitchFamily="34" charset="-122"/>
              </a:rPr>
              <a:t>模式</a:t>
            </a:r>
            <a:r>
              <a:rPr lang="en-US" altLang="zh-CN" sz="1000" dirty="0">
                <a:solidFill>
                  <a:schemeClr val="bg2"/>
                </a:solidFill>
                <a:latin typeface="微软雅黑" panose="020B0503020204020204" pitchFamily="34" charset="-122"/>
              </a:rPr>
              <a:t>/PGM</a:t>
            </a:r>
            <a:r>
              <a:rPr lang="zh-CN" altLang="en-US" sz="1000" dirty="0">
                <a:solidFill>
                  <a:schemeClr val="bg2"/>
                </a:solidFill>
                <a:latin typeface="微软雅黑" panose="020B0503020204020204" pitchFamily="34" charset="-122"/>
              </a:rPr>
              <a:t>模式</a:t>
            </a:r>
            <a:endParaRPr lang="en-US" altLang="zh-CN" sz="1000" dirty="0">
              <a:solidFill>
                <a:schemeClr val="bg2"/>
              </a:solidFill>
              <a:latin typeface="微软雅黑" panose="020B0503020204020204" pitchFamily="34" charset="-122"/>
              <a:ea typeface="微软雅黑" panose="020B0503020204020204" pitchFamily="34" charset="-122"/>
            </a:endParaRPr>
          </a:p>
        </p:txBody>
      </p:sp>
      <p:sp>
        <p:nvSpPr>
          <p:cNvPr id="47"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0195" y="1134217"/>
            <a:ext cx="3743324" cy="273119"/>
          </a:xfrm>
        </p:spPr>
        <p:txBody>
          <a:bodyPr>
            <a:noAutofit/>
          </a:bodyPr>
          <a:lstStyle/>
          <a:p>
            <a:r>
              <a:rPr lang="zh-CN" altLang="en-US" sz="1000" dirty="0">
                <a:solidFill>
                  <a:schemeClr val="bg1">
                    <a:lumMod val="85000"/>
                  </a:schemeClr>
                </a:solidFill>
              </a:rPr>
              <a:t>每个窗口均可独立配置相关参数，点击相应窗口名称进行切换</a:t>
            </a:r>
            <a:endParaRPr lang="en-US" altLang="zh-CN" sz="1000" dirty="0">
              <a:solidFill>
                <a:schemeClr val="bg1">
                  <a:lumMod val="8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pic>
        <p:nvPicPr>
          <p:cNvPr id="2" name="图片 1"/>
          <p:cNvPicPr>
            <a:picLocks noChangeAspect="1"/>
          </p:cNvPicPr>
          <p:nvPr/>
        </p:nvPicPr>
        <p:blipFill>
          <a:blip r:embed="rId3"/>
          <a:stretch>
            <a:fillRect/>
          </a:stretch>
        </p:blipFill>
        <p:spPr>
          <a:xfrm>
            <a:off x="1345248" y="1483784"/>
            <a:ext cx="8921578" cy="4890440"/>
          </a:xfrm>
          <a:prstGeom prst="rect">
            <a:avLst/>
          </a:prstGeom>
        </p:spPr>
      </p:pic>
      <p:cxnSp>
        <p:nvCxnSpPr>
          <p:cNvPr id="6" name="肘形连接符 5"/>
          <p:cNvCxnSpPr>
            <a:stCxn id="7" idx="1"/>
            <a:endCxn id="3" idx="1"/>
          </p:cNvCxnSpPr>
          <p:nvPr/>
        </p:nvCxnSpPr>
        <p:spPr>
          <a:xfrm rot="10800000">
            <a:off x="1520196" y="1270777"/>
            <a:ext cx="121061" cy="470414"/>
          </a:xfrm>
          <a:prstGeom prst="bentConnector3">
            <a:avLst>
              <a:gd name="adj1" fmla="val 454056"/>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641256" y="1625006"/>
            <a:ext cx="701894" cy="23236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副标题 2"/>
          <p:cNvSpPr txBox="1">
            <a:spLocks/>
          </p:cNvSpPr>
          <p:nvPr/>
        </p:nvSpPr>
        <p:spPr>
          <a:xfrm>
            <a:off x="5848350" y="1038226"/>
            <a:ext cx="4418476" cy="5821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000" dirty="0">
                <a:solidFill>
                  <a:schemeClr val="bg1">
                    <a:lumMod val="85000"/>
                  </a:schemeClr>
                </a:solidFill>
              </a:rPr>
              <a:t>点击右上角窗口添加按钮，可添加任意多的播放窗口，可接入任意多的</a:t>
            </a:r>
            <a:r>
              <a:rPr lang="en-US" altLang="zh-CN" sz="1000" dirty="0">
                <a:solidFill>
                  <a:schemeClr val="bg1">
                    <a:lumMod val="85000"/>
                  </a:schemeClr>
                </a:solidFill>
              </a:rPr>
              <a:t>NDI</a:t>
            </a:r>
            <a:r>
              <a:rPr lang="zh-CN" altLang="en-US" sz="1000" dirty="0">
                <a:solidFill>
                  <a:schemeClr val="bg1">
                    <a:lumMod val="85000"/>
                  </a:schemeClr>
                </a:solidFill>
              </a:rPr>
              <a:t>源，支持多窗口播放（主要与服务器性能相关）；</a:t>
            </a:r>
            <a:endParaRPr lang="en-US" altLang="zh-CN" sz="1000" dirty="0">
              <a:solidFill>
                <a:schemeClr val="bg1">
                  <a:lumMod val="85000"/>
                </a:schemeClr>
              </a:solidFill>
            </a:endParaRPr>
          </a:p>
        </p:txBody>
      </p:sp>
      <p:cxnSp>
        <p:nvCxnSpPr>
          <p:cNvPr id="11" name="肘形连接符 10"/>
          <p:cNvCxnSpPr>
            <a:stCxn id="12" idx="1"/>
            <a:endCxn id="10" idx="1"/>
          </p:cNvCxnSpPr>
          <p:nvPr/>
        </p:nvCxnSpPr>
        <p:spPr>
          <a:xfrm rot="10800000">
            <a:off x="5848350" y="1329285"/>
            <a:ext cx="3534732" cy="427618"/>
          </a:xfrm>
          <a:prstGeom prst="bentConnector3">
            <a:avLst>
              <a:gd name="adj1" fmla="val 106467"/>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9383082" y="1640718"/>
            <a:ext cx="256218" cy="23236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931350" y="1120311"/>
            <a:ext cx="8024501" cy="657213"/>
          </a:xfrm>
        </p:spPr>
        <p:txBody>
          <a:bodyPr>
            <a:normAutofit/>
          </a:bodyPr>
          <a:lstStyle/>
          <a:p>
            <a:r>
              <a:rPr lang="zh-CN" altLang="zh-CN" sz="1400" dirty="0">
                <a:solidFill>
                  <a:schemeClr val="bg2"/>
                </a:solidFill>
                <a:latin typeface="宋体" panose="02010600030101010101" pitchFamily="2" charset="-122"/>
                <a:ea typeface="宋体" panose="02010600030101010101" pitchFamily="2" charset="-122"/>
              </a:rPr>
              <a:t>同时，多个窗口可扩展到多屏幕播放，通过电脑外接的显示端口连接外接显示器，在电脑控制面板</a:t>
            </a:r>
            <a:r>
              <a:rPr lang="en-US" altLang="zh-CN" sz="1400" dirty="0">
                <a:solidFill>
                  <a:schemeClr val="bg2"/>
                </a:solidFill>
                <a:latin typeface="宋体" panose="02010600030101010101" pitchFamily="2" charset="-122"/>
                <a:ea typeface="宋体" panose="02010600030101010101" pitchFamily="2" charset="-122"/>
              </a:rPr>
              <a:t>-</a:t>
            </a:r>
            <a:r>
              <a:rPr lang="zh-CN" altLang="zh-CN" sz="1400" dirty="0">
                <a:solidFill>
                  <a:schemeClr val="bg2"/>
                </a:solidFill>
                <a:latin typeface="宋体" panose="02010600030101010101" pitchFamily="2" charset="-122"/>
                <a:ea typeface="宋体" panose="02010600030101010101" pitchFamily="2" charset="-122"/>
              </a:rPr>
              <a:t>显示配置多显示器的方式为扩展这些显示器，通过显示器扩展屏幕功能实现多屏播放。</a:t>
            </a:r>
          </a:p>
          <a:p>
            <a:endParaRPr lang="en-US" altLang="zh-CN" sz="1400" dirty="0">
              <a:solidFill>
                <a:schemeClr val="bg2"/>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248" y="1414777"/>
            <a:ext cx="9537530" cy="4850728"/>
          </a:xfrm>
          <a:prstGeom prst="rect">
            <a:avLst/>
          </a:prstGeom>
        </p:spPr>
      </p:pic>
      <p:sp>
        <p:nvSpPr>
          <p:cNvPr id="6"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607074" y="930875"/>
            <a:ext cx="8950122" cy="544789"/>
          </a:xfrm>
        </p:spPr>
        <p:txBody>
          <a:bodyPr>
            <a:normAutofit/>
          </a:bodyPr>
          <a:lstStyle/>
          <a:p>
            <a:r>
              <a:rPr lang="zh-CN" altLang="zh-CN" sz="1400" dirty="0">
                <a:solidFill>
                  <a:schemeClr val="bg2"/>
                </a:solidFill>
                <a:latin typeface="宋体" panose="02010600030101010101" pitchFamily="2" charset="-122"/>
                <a:ea typeface="宋体" panose="02010600030101010101" pitchFamily="2" charset="-122"/>
              </a:rPr>
              <a:t>手机</a:t>
            </a:r>
            <a:r>
              <a:rPr lang="en-US" altLang="zh-CN" sz="1400" dirty="0">
                <a:solidFill>
                  <a:schemeClr val="bg2"/>
                </a:solidFill>
                <a:latin typeface="宋体" panose="02010600030101010101" pitchFamily="2" charset="-122"/>
                <a:ea typeface="宋体" panose="02010600030101010101" pitchFamily="2" charset="-122"/>
              </a:rPr>
              <a:t>/IPAD</a:t>
            </a:r>
            <a:r>
              <a:rPr lang="zh-CN" altLang="zh-CN" sz="1400" dirty="0">
                <a:solidFill>
                  <a:schemeClr val="bg2"/>
                </a:solidFill>
                <a:latin typeface="宋体" panose="02010600030101010101" pitchFamily="2" charset="-122"/>
                <a:ea typeface="宋体" panose="02010600030101010101" pitchFamily="2" charset="-122"/>
              </a:rPr>
              <a:t>可通过扫描二维码登陆播放器设置界面对播放器进行参数配置，操作方式跟</a:t>
            </a:r>
            <a:r>
              <a:rPr lang="en-US" altLang="zh-CN" sz="1400" dirty="0">
                <a:solidFill>
                  <a:schemeClr val="bg2"/>
                </a:solidFill>
                <a:latin typeface="宋体" panose="02010600030101010101" pitchFamily="2" charset="-122"/>
                <a:ea typeface="宋体" panose="02010600030101010101" pitchFamily="2" charset="-122"/>
              </a:rPr>
              <a:t>PC</a:t>
            </a:r>
            <a:r>
              <a:rPr lang="zh-CN" altLang="zh-CN" sz="1400" dirty="0">
                <a:solidFill>
                  <a:schemeClr val="bg2"/>
                </a:solidFill>
                <a:latin typeface="宋体" panose="02010600030101010101" pitchFamily="2" charset="-122"/>
                <a:ea typeface="宋体" panose="02010600030101010101" pitchFamily="2" charset="-122"/>
              </a:rPr>
              <a:t>端</a:t>
            </a:r>
            <a:r>
              <a:rPr lang="zh-CN" altLang="zh-CN" sz="1400" dirty="0" smtClean="0">
                <a:solidFill>
                  <a:schemeClr val="bg2"/>
                </a:solidFill>
                <a:latin typeface="宋体" panose="02010600030101010101" pitchFamily="2" charset="-122"/>
                <a:ea typeface="宋体" panose="02010600030101010101" pitchFamily="2" charset="-122"/>
              </a:rPr>
              <a:t>一致</a:t>
            </a:r>
            <a:r>
              <a:rPr lang="zh-CN" altLang="en-US" sz="1400" dirty="0" smtClean="0">
                <a:solidFill>
                  <a:schemeClr val="bg2"/>
                </a:solidFill>
                <a:latin typeface="宋体" panose="02010600030101010101" pitchFamily="2" charset="-122"/>
                <a:ea typeface="宋体" panose="02010600030101010101" pitchFamily="2" charset="-122"/>
              </a:rPr>
              <a:t>。</a:t>
            </a:r>
            <a:endParaRPr lang="zh-CN" altLang="zh-CN" sz="1400" dirty="0">
              <a:solidFill>
                <a:schemeClr val="bg2"/>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sp>
        <p:nvSpPr>
          <p:cNvPr id="11" name="副标题 2"/>
          <p:cNvSpPr txBox="1"/>
          <p:nvPr/>
        </p:nvSpPr>
        <p:spPr>
          <a:xfrm>
            <a:off x="1263817" y="6316466"/>
            <a:ext cx="7469985" cy="2723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zh-CN" sz="1400" dirty="0">
                <a:solidFill>
                  <a:schemeClr val="bg2"/>
                </a:solidFill>
                <a:latin typeface="宋体" panose="02010600030101010101" pitchFamily="2" charset="-122"/>
                <a:ea typeface="宋体" panose="02010600030101010101" pitchFamily="2" charset="-122"/>
              </a:rPr>
              <a:t>注意：手机</a:t>
            </a:r>
            <a:r>
              <a:rPr lang="en-US" altLang="zh-CN" sz="1400" dirty="0">
                <a:solidFill>
                  <a:schemeClr val="bg2"/>
                </a:solidFill>
                <a:latin typeface="宋体" panose="02010600030101010101" pitchFamily="2" charset="-122"/>
                <a:ea typeface="宋体" panose="02010600030101010101" pitchFamily="2" charset="-122"/>
              </a:rPr>
              <a:t>/</a:t>
            </a:r>
            <a:r>
              <a:rPr lang="zh-CN" altLang="zh-CN" sz="1400" dirty="0">
                <a:solidFill>
                  <a:schemeClr val="bg2"/>
                </a:solidFill>
                <a:latin typeface="宋体" panose="02010600030101010101" pitchFamily="2" charset="-122"/>
                <a:ea typeface="宋体" panose="02010600030101010101" pitchFamily="2" charset="-122"/>
              </a:rPr>
              <a:t>平板要和播放器处于同一网络下，才能实现扫描二维码登陆播放器设置页面</a:t>
            </a:r>
            <a:r>
              <a:rPr lang="zh-CN" altLang="zh-CN" sz="1400" dirty="0" smtClean="0">
                <a:solidFill>
                  <a:schemeClr val="bg2"/>
                </a:solidFill>
                <a:latin typeface="宋体" panose="02010600030101010101" pitchFamily="2" charset="-122"/>
                <a:ea typeface="宋体" panose="02010600030101010101" pitchFamily="2" charset="-122"/>
              </a:rPr>
              <a:t>。</a:t>
            </a:r>
            <a:endParaRPr lang="zh-CN" altLang="zh-CN" sz="1400" dirty="0">
              <a:solidFill>
                <a:schemeClr val="bg2"/>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1607074" y="1341851"/>
            <a:ext cx="8950122" cy="490608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802" y="930875"/>
            <a:ext cx="3210548" cy="5869459"/>
          </a:xfrm>
          <a:prstGeom prst="rect">
            <a:avLst/>
          </a:prstGeom>
        </p:spPr>
      </p:pic>
      <p:sp>
        <p:nvSpPr>
          <p:cNvPr id="7"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07077" y="1492905"/>
            <a:ext cx="8921864" cy="4904882"/>
          </a:xfrm>
          <a:prstGeom prst="rect">
            <a:avLst/>
          </a:prstGeom>
        </p:spPr>
      </p:pic>
      <p:sp>
        <p:nvSpPr>
          <p:cNvPr id="3" name="副标题 2"/>
          <p:cNvSpPr>
            <a:spLocks noGrp="1"/>
          </p:cNvSpPr>
          <p:nvPr>
            <p:ph type="subTitle" idx="1"/>
          </p:nvPr>
        </p:nvSpPr>
        <p:spPr>
          <a:xfrm>
            <a:off x="1594824" y="1095699"/>
            <a:ext cx="8137009" cy="337685"/>
          </a:xfrm>
        </p:spPr>
        <p:txBody>
          <a:bodyPr>
            <a:normAutofit/>
          </a:bodyPr>
          <a:lstStyle/>
          <a:p>
            <a:r>
              <a:rPr lang="zh-CN" altLang="zh-CN" sz="1400" dirty="0">
                <a:solidFill>
                  <a:schemeClr val="bg2"/>
                </a:solidFill>
                <a:latin typeface="宋体" panose="02010600030101010101" pitchFamily="2" charset="-122"/>
                <a:ea typeface="宋体" panose="02010600030101010101" pitchFamily="2" charset="-122"/>
              </a:rPr>
              <a:t>打开</a:t>
            </a:r>
            <a:r>
              <a:rPr lang="en-US" altLang="zh-CN" sz="1400" dirty="0" err="1">
                <a:solidFill>
                  <a:schemeClr val="bg2"/>
                </a:solidFill>
                <a:latin typeface="宋体" panose="02010600030101010101" pitchFamily="2" charset="-122"/>
                <a:ea typeface="宋体" panose="02010600030101010101" pitchFamily="2" charset="-122"/>
              </a:rPr>
              <a:t>Muitiview</a:t>
            </a:r>
            <a:r>
              <a:rPr lang="zh-CN" altLang="zh-CN" sz="1400" dirty="0">
                <a:solidFill>
                  <a:schemeClr val="bg2"/>
                </a:solidFill>
                <a:latin typeface="宋体" panose="02010600030101010101" pitchFamily="2" charset="-122"/>
                <a:ea typeface="宋体" panose="02010600030101010101" pitchFamily="2" charset="-122"/>
              </a:rPr>
              <a:t>播放器，点击右上角设置按钮进入参数配置页面，下文图示和列表是相关菜单功能说明。</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endCxn id="3" idx="3"/>
          </p:cNvCxnSpPr>
          <p:nvPr/>
        </p:nvCxnSpPr>
        <p:spPr>
          <a:xfrm rot="16200000" flipV="1">
            <a:off x="9694438" y="1301938"/>
            <a:ext cx="228363" cy="153572"/>
          </a:xfrm>
          <a:prstGeom prst="bentConnector2">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778482" y="1502236"/>
            <a:ext cx="195943" cy="17728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副标题 1"/>
          <p:cNvSpPr txBox="1">
            <a:spLocks/>
          </p:cNvSpPr>
          <p:nvPr/>
        </p:nvSpPr>
        <p:spPr>
          <a:xfrm>
            <a:off x="10538671" y="173654"/>
            <a:ext cx="1592619" cy="3546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000" dirty="0" smtClean="0">
                <a:solidFill>
                  <a:schemeClr val="bg1">
                    <a:lumMod val="95000"/>
                  </a:schemeClr>
                </a:solidFill>
              </a:rPr>
              <a:t>1.</a:t>
            </a:r>
            <a:r>
              <a:rPr lang="zh-CN" altLang="en-US" sz="2000" dirty="0" smtClean="0">
                <a:solidFill>
                  <a:schemeClr val="bg1">
                    <a:lumMod val="95000"/>
                  </a:schemeClr>
                </a:solidFill>
              </a:rPr>
              <a:t>功能介绍</a:t>
            </a:r>
            <a:endParaRPr lang="zh-CN" altLang="en-US" sz="2000" dirty="0">
              <a:solidFill>
                <a:schemeClr val="bg1">
                  <a:lumMod val="95000"/>
                </a:schemeClr>
              </a:solidFill>
            </a:endParaRPr>
          </a:p>
        </p:txBody>
      </p:sp>
      <p:sp>
        <p:nvSpPr>
          <p:cNvPr id="13"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86934" y="1483784"/>
            <a:ext cx="8951737" cy="4904105"/>
          </a:xfrm>
          <a:prstGeom prst="rect">
            <a:avLst/>
          </a:prstGeom>
        </p:spPr>
      </p:pic>
      <p:sp>
        <p:nvSpPr>
          <p:cNvPr id="3" name="副标题 2"/>
          <p:cNvSpPr>
            <a:spLocks noGrp="1"/>
          </p:cNvSpPr>
          <p:nvPr>
            <p:ph type="subTitle" idx="1"/>
          </p:nvPr>
        </p:nvSpPr>
        <p:spPr>
          <a:xfrm>
            <a:off x="1515763" y="1120312"/>
            <a:ext cx="5676040" cy="363472"/>
          </a:xfrm>
        </p:spPr>
        <p:txBody>
          <a:bodyPr>
            <a:noAutofit/>
          </a:bodyPr>
          <a:lstStyle/>
          <a:p>
            <a:r>
              <a:rPr lang="zh-CN" altLang="zh-CN" sz="1400" dirty="0">
                <a:solidFill>
                  <a:schemeClr val="bg2"/>
                </a:solidFill>
                <a:latin typeface="宋体" panose="02010600030101010101" pitchFamily="2" charset="-122"/>
                <a:ea typeface="宋体" panose="02010600030101010101" pitchFamily="2" charset="-122"/>
              </a:rPr>
              <a:t>窗口布局设置，界面默认显示常见几种分屏模式，可自行选择切换。</a:t>
            </a:r>
            <a:endParaRPr lang="en-US" altLang="zh-CN" sz="1400" dirty="0">
              <a:solidFill>
                <a:schemeClr val="bg2"/>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stCxn id="17" idx="0"/>
            <a:endCxn id="3" idx="3"/>
          </p:cNvCxnSpPr>
          <p:nvPr/>
        </p:nvCxnSpPr>
        <p:spPr>
          <a:xfrm rot="16200000" flipV="1">
            <a:off x="7197728" y="1296123"/>
            <a:ext cx="564082" cy="575932"/>
          </a:xfrm>
          <a:prstGeom prst="bentConnector2">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669763" y="1866130"/>
            <a:ext cx="195943" cy="17728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副标题 1"/>
          <p:cNvSpPr txBox="1">
            <a:spLocks/>
          </p:cNvSpPr>
          <p:nvPr/>
        </p:nvSpPr>
        <p:spPr>
          <a:xfrm>
            <a:off x="10538671" y="173654"/>
            <a:ext cx="1592619" cy="3546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000" dirty="0" smtClean="0">
                <a:solidFill>
                  <a:schemeClr val="bg1">
                    <a:lumMod val="95000"/>
                  </a:schemeClr>
                </a:solidFill>
              </a:rPr>
              <a:t>2.</a:t>
            </a:r>
            <a:r>
              <a:rPr lang="zh-CN" altLang="en-US" sz="2000" dirty="0" smtClean="0">
                <a:solidFill>
                  <a:schemeClr val="bg1">
                    <a:lumMod val="95000"/>
                  </a:schemeClr>
                </a:solidFill>
              </a:rPr>
              <a:t>产品描述</a:t>
            </a:r>
            <a:endParaRPr lang="zh-CN" alt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04" y="1492903"/>
            <a:ext cx="8947926" cy="4904883"/>
          </a:xfrm>
          <a:prstGeom prst="rect">
            <a:avLst/>
          </a:prstGeom>
        </p:spPr>
      </p:pic>
      <p:sp>
        <p:nvSpPr>
          <p:cNvPr id="3" name="副标题 2"/>
          <p:cNvSpPr>
            <a:spLocks noGrp="1"/>
          </p:cNvSpPr>
          <p:nvPr>
            <p:ph type="subTitle" idx="1"/>
          </p:nvPr>
        </p:nvSpPr>
        <p:spPr>
          <a:xfrm>
            <a:off x="1594824" y="1095699"/>
            <a:ext cx="8137009" cy="337685"/>
          </a:xfrm>
        </p:spPr>
        <p:txBody>
          <a:bodyPr>
            <a:normAutofit/>
          </a:bodyPr>
          <a:lstStyle/>
          <a:p>
            <a:r>
              <a:rPr lang="zh-CN" altLang="zh-CN" sz="1400" dirty="0">
                <a:solidFill>
                  <a:schemeClr val="bg2"/>
                </a:solidFill>
                <a:latin typeface="宋体" panose="02010600030101010101" pitchFamily="2" charset="-122"/>
                <a:ea typeface="宋体" panose="02010600030101010101" pitchFamily="2" charset="-122"/>
              </a:rPr>
              <a:t>打开</a:t>
            </a:r>
            <a:r>
              <a:rPr lang="en-US" altLang="zh-CN" sz="1400" dirty="0" err="1">
                <a:solidFill>
                  <a:schemeClr val="bg2"/>
                </a:solidFill>
                <a:latin typeface="宋体" panose="02010600030101010101" pitchFamily="2" charset="-122"/>
                <a:ea typeface="宋体" panose="02010600030101010101" pitchFamily="2" charset="-122"/>
              </a:rPr>
              <a:t>Muitiview</a:t>
            </a:r>
            <a:r>
              <a:rPr lang="zh-CN" altLang="zh-CN" sz="1400" dirty="0">
                <a:solidFill>
                  <a:schemeClr val="bg2"/>
                </a:solidFill>
                <a:latin typeface="宋体" panose="02010600030101010101" pitchFamily="2" charset="-122"/>
                <a:ea typeface="宋体" panose="02010600030101010101" pitchFamily="2" charset="-122"/>
              </a:rPr>
              <a:t>播放器，点击右上角设置按钮进入参数配置页面，下文图示和列表是相关菜单功能说明。</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endCxn id="17" idx="1"/>
          </p:cNvCxnSpPr>
          <p:nvPr/>
        </p:nvCxnSpPr>
        <p:spPr>
          <a:xfrm rot="5400000" flipH="1" flipV="1">
            <a:off x="7916370" y="1962305"/>
            <a:ext cx="718978" cy="360183"/>
          </a:xfrm>
          <a:prstGeom prst="bentConnector2">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455951" y="1662873"/>
            <a:ext cx="929279" cy="2400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3623480229"/>
              </p:ext>
            </p:extLst>
          </p:nvPr>
        </p:nvGraphicFramePr>
        <p:xfrm>
          <a:off x="7789588" y="2545490"/>
          <a:ext cx="3977788" cy="3852296"/>
        </p:xfrm>
        <a:graphic>
          <a:graphicData uri="http://schemas.openxmlformats.org/drawingml/2006/table">
            <a:tbl>
              <a:tblPr firstRow="1" firstCol="1" bandRow="1">
                <a:tableStyleId>{073A0DAA-6AF3-43AB-8588-CEC1D06C72B9}</a:tableStyleId>
              </a:tblPr>
              <a:tblGrid>
                <a:gridCol w="621244"/>
                <a:gridCol w="3356544"/>
              </a:tblGrid>
              <a:tr h="371752">
                <a:tc>
                  <a:txBody>
                    <a:bodyPr/>
                    <a:lstStyle/>
                    <a:p>
                      <a:pPr algn="ctr" fontAlgn="ctr">
                        <a:spcAft>
                          <a:spcPts val="0"/>
                        </a:spcAft>
                      </a:pPr>
                      <a:r>
                        <a:rPr lang="zh-CN" sz="1050" kern="0" dirty="0">
                          <a:effectLst/>
                        </a:rPr>
                        <a:t>图标</a:t>
                      </a:r>
                      <a:endParaRPr lang="zh-CN" sz="105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tc>
                <a:tc>
                  <a:txBody>
                    <a:bodyPr/>
                    <a:lstStyle/>
                    <a:p>
                      <a:pPr algn="ctr" fontAlgn="ctr">
                        <a:spcAft>
                          <a:spcPts val="0"/>
                        </a:spcAft>
                      </a:pPr>
                      <a:r>
                        <a:rPr lang="zh-CN" sz="1050" kern="0" dirty="0">
                          <a:effectLst/>
                        </a:rPr>
                        <a:t>说明</a:t>
                      </a:r>
                      <a:endParaRPr lang="zh-CN" sz="105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tc>
              </a:tr>
              <a:tr h="332801">
                <a:tc>
                  <a:txBody>
                    <a:bodyPr/>
                    <a:lstStyle/>
                    <a:p>
                      <a:pPr algn="ctr" fontAlgn="ctr">
                        <a:spcAft>
                          <a:spcPts val="0"/>
                        </a:spcAft>
                      </a:pPr>
                      <a:endParaRPr lang="en-US" sz="1050" kern="100" dirty="0">
                        <a:solidFill>
                          <a:schemeClr val="tx1">
                            <a:lumMod val="75000"/>
                            <a:lumOff val="25000"/>
                          </a:schemeClr>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添加</a:t>
                      </a:r>
                      <a:r>
                        <a:rPr lang="zh-CN" sz="1050" kern="0" dirty="0">
                          <a:effectLst/>
                        </a:rPr>
                        <a:t>新的输出窗口</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18934">
                <a:tc>
                  <a:txBody>
                    <a:bodyPr/>
                    <a:lstStyle/>
                    <a:p>
                      <a:pPr 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窗口</a:t>
                      </a:r>
                      <a:r>
                        <a:rPr lang="zh-CN" sz="1050" kern="0" dirty="0">
                          <a:effectLst/>
                        </a:rPr>
                        <a:t>位置重置到初始位置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32801">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切换</a:t>
                      </a:r>
                      <a:r>
                        <a:rPr lang="zh-CN" sz="1050" kern="0" dirty="0">
                          <a:effectLst/>
                        </a:rPr>
                        <a:t>系统语言</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46668">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手机</a:t>
                      </a:r>
                      <a:r>
                        <a:rPr lang="en-US" sz="1050" kern="0" dirty="0">
                          <a:effectLst/>
                        </a:rPr>
                        <a:t>/</a:t>
                      </a:r>
                      <a:r>
                        <a:rPr lang="zh-CN" sz="1050" kern="0" dirty="0">
                          <a:effectLst/>
                        </a:rPr>
                        <a:t>平板扫描二维码，可登陆到播放器设置界面</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46668">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开启</a:t>
                      </a:r>
                      <a:r>
                        <a:rPr lang="zh-CN" sz="1050" kern="0" dirty="0">
                          <a:effectLst/>
                        </a:rPr>
                        <a:t>和关闭所有播放视频源中心线的显示</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32801">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开启</a:t>
                      </a:r>
                      <a:r>
                        <a:rPr lang="zh-CN" sz="1050" kern="0" dirty="0">
                          <a:effectLst/>
                        </a:rPr>
                        <a:t>和关闭所有播放视频源显示名称</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60534">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开启</a:t>
                      </a:r>
                      <a:r>
                        <a:rPr lang="zh-CN" sz="1050" kern="0" dirty="0">
                          <a:effectLst/>
                        </a:rPr>
                        <a:t>和关闭所有播放视频源安全框</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88268">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开启</a:t>
                      </a:r>
                      <a:r>
                        <a:rPr lang="zh-CN" sz="1050" kern="0" dirty="0">
                          <a:effectLst/>
                        </a:rPr>
                        <a:t>和关闭所有播放视频源音柱显示</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74401">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dirty="0" smtClean="0">
                          <a:effectLst/>
                        </a:rPr>
                        <a:t>  </a:t>
                      </a:r>
                      <a:r>
                        <a:rPr lang="zh-CN" sz="1050" kern="0" dirty="0" smtClean="0">
                          <a:effectLst/>
                        </a:rPr>
                        <a:t>开启</a:t>
                      </a:r>
                      <a:r>
                        <a:rPr lang="zh-CN" sz="1050" kern="0" dirty="0">
                          <a:effectLst/>
                        </a:rPr>
                        <a:t>和关闭所有播放视频源边框叠加和设置边框颜色</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r h="346668">
                <a:tc>
                  <a:txBody>
                    <a:bodyPr/>
                    <a:lstStyle/>
                    <a:p>
                      <a:pPr algn="ctr" fontAlgn="ctr">
                        <a:spcAft>
                          <a:spcPts val="0"/>
                        </a:spcAft>
                      </a:pPr>
                      <a:endParaRPr lang="en-US" sz="105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9525" marR="9525" marT="9525" marB="0" anchor="ctr">
                    <a:solidFill>
                      <a:srgbClr val="FCFCFC"/>
                    </a:solidFill>
                  </a:tcPr>
                </a:tc>
                <a:tc>
                  <a:txBody>
                    <a:bodyPr/>
                    <a:lstStyle/>
                    <a:p>
                      <a:pPr algn="l" fontAlgn="ctr">
                        <a:spcAft>
                          <a:spcPts val="0"/>
                        </a:spcAft>
                      </a:pPr>
                      <a:r>
                        <a:rPr lang="en-US" altLang="zh-CN" sz="1050" kern="0" smtClean="0">
                          <a:effectLst/>
                        </a:rPr>
                        <a:t>  </a:t>
                      </a:r>
                      <a:r>
                        <a:rPr lang="zh-CN" sz="1050" kern="0" smtClean="0">
                          <a:effectLst/>
                        </a:rPr>
                        <a:t>每</a:t>
                      </a:r>
                      <a:r>
                        <a:rPr lang="zh-CN" sz="1050" kern="0" dirty="0">
                          <a:effectLst/>
                        </a:rPr>
                        <a:t>一路画面可独立设置为</a:t>
                      </a:r>
                      <a:r>
                        <a:rPr lang="en-US" sz="1050" kern="0" dirty="0">
                          <a:effectLst/>
                        </a:rPr>
                        <a:t>PVW</a:t>
                      </a:r>
                      <a:r>
                        <a:rPr lang="zh-CN" sz="1050" kern="0" dirty="0">
                          <a:effectLst/>
                        </a:rPr>
                        <a:t>模式</a:t>
                      </a:r>
                      <a:r>
                        <a:rPr lang="en-US" sz="1050" kern="0" dirty="0">
                          <a:effectLst/>
                        </a:rPr>
                        <a:t>/PGM</a:t>
                      </a:r>
                      <a:r>
                        <a:rPr lang="zh-CN" sz="1050" kern="0" dirty="0">
                          <a:effectLst/>
                        </a:rPr>
                        <a:t>模式，</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nchor="ctr">
                    <a:solidFill>
                      <a:schemeClr val="bg1">
                        <a:lumMod val="85000"/>
                      </a:schemeClr>
                    </a:solidFill>
                  </a:tcPr>
                </a:tc>
              </a:tr>
            </a:tbl>
          </a:graphicData>
        </a:graphic>
      </p:graphicFrame>
      <p:pic>
        <p:nvPicPr>
          <p:cNvPr id="2058" name="图片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745" y="2948979"/>
            <a:ext cx="342900" cy="284162"/>
          </a:xfrm>
          <a:prstGeom prst="rect">
            <a:avLst/>
          </a:prstGeom>
          <a:noFill/>
          <a:extLst>
            <a:ext uri="{909E8E84-426E-40DD-AFC4-6F175D3DCCD1}">
              <a14:hiddenFill xmlns:a14="http://schemas.microsoft.com/office/drawing/2010/main">
                <a:solidFill>
                  <a:srgbClr val="FFFFFF"/>
                </a:solidFill>
              </a14:hiddenFill>
            </a:ext>
          </a:extLst>
        </p:spPr>
      </p:pic>
      <p:pic>
        <p:nvPicPr>
          <p:cNvPr id="2057" name="图片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6844" y="3265127"/>
            <a:ext cx="314325" cy="2905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图片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906" y="3587413"/>
            <a:ext cx="330200" cy="3079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图片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3320" y="3938993"/>
            <a:ext cx="287338" cy="288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图片_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5082" y="4291213"/>
            <a:ext cx="3016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图片_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4462" y="4622948"/>
            <a:ext cx="319088"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图片_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5237" y="4973733"/>
            <a:ext cx="354013"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图片_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8606" y="5353797"/>
            <a:ext cx="344488" cy="260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_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3837" y="5759970"/>
            <a:ext cx="423862" cy="2000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_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6783" y="6111505"/>
            <a:ext cx="495300" cy="20002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37303" y="6157718"/>
            <a:ext cx="3689853" cy="2400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肘形连接符 21"/>
          <p:cNvCxnSpPr/>
          <p:nvPr/>
        </p:nvCxnSpPr>
        <p:spPr>
          <a:xfrm flipV="1">
            <a:off x="4127158" y="2726724"/>
            <a:ext cx="3662430" cy="3551028"/>
          </a:xfrm>
          <a:prstGeom prst="bentConnector3">
            <a:avLst>
              <a:gd name="adj1" fmla="val 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extLst>
      <p:ext uri="{BB962C8B-B14F-4D97-AF65-F5344CB8AC3E}">
        <p14:creationId xmlns:p14="http://schemas.microsoft.com/office/powerpoint/2010/main" val="1802246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93529" y="1426119"/>
            <a:ext cx="9209835" cy="5045502"/>
          </a:xfrm>
          <a:prstGeom prst="rect">
            <a:avLst/>
          </a:prstGeom>
        </p:spPr>
      </p:pic>
      <p:sp>
        <p:nvSpPr>
          <p:cNvPr id="3" name="副标题 2"/>
          <p:cNvSpPr>
            <a:spLocks noGrp="1"/>
          </p:cNvSpPr>
          <p:nvPr>
            <p:ph type="subTitle" idx="1"/>
          </p:nvPr>
        </p:nvSpPr>
        <p:spPr>
          <a:xfrm>
            <a:off x="3007955" y="1176195"/>
            <a:ext cx="7409659" cy="371676"/>
          </a:xfrm>
        </p:spPr>
        <p:txBody>
          <a:bodyPr>
            <a:normAutofit/>
          </a:bodyPr>
          <a:lstStyle/>
          <a:p>
            <a:r>
              <a:rPr lang="zh-CN" altLang="zh-CN" sz="1000" dirty="0">
                <a:solidFill>
                  <a:schemeClr val="bg2"/>
                </a:solidFill>
                <a:latin typeface="微软雅黑" panose="020B0503020204020204" pitchFamily="34" charset="-122"/>
                <a:ea typeface="微软雅黑" panose="020B0503020204020204" pitchFamily="34" charset="-122"/>
              </a:rPr>
              <a:t>还可以通过添加布局，自定义</a:t>
            </a:r>
            <a:r>
              <a:rPr lang="en-US" altLang="zh-CN" sz="1000" dirty="0">
                <a:solidFill>
                  <a:schemeClr val="bg2"/>
                </a:solidFill>
                <a:latin typeface="微软雅黑" panose="020B0503020204020204" pitchFamily="34" charset="-122"/>
                <a:ea typeface="微软雅黑" panose="020B0503020204020204" pitchFamily="34" charset="-122"/>
              </a:rPr>
              <a:t>1/2/3/4/5/6/7/8/9/16</a:t>
            </a:r>
            <a:r>
              <a:rPr lang="zh-CN" altLang="zh-CN" sz="1000" dirty="0">
                <a:solidFill>
                  <a:schemeClr val="bg2"/>
                </a:solidFill>
                <a:latin typeface="微软雅黑" panose="020B0503020204020204" pitchFamily="34" charset="-122"/>
                <a:ea typeface="微软雅黑" panose="020B0503020204020204" pitchFamily="34" charset="-122"/>
              </a:rPr>
              <a:t>画面布局，根据自身需求设置添加多种需要显示的多画面</a:t>
            </a:r>
            <a:r>
              <a:rPr lang="zh-CN" altLang="zh-CN" sz="1000" dirty="0" smtClean="0">
                <a:solidFill>
                  <a:schemeClr val="bg2"/>
                </a:solidFill>
                <a:latin typeface="微软雅黑" panose="020B0503020204020204" pitchFamily="34" charset="-122"/>
                <a:ea typeface="微软雅黑" panose="020B0503020204020204" pitchFamily="34" charset="-122"/>
              </a:rPr>
              <a:t>模式。 </a:t>
            </a:r>
            <a:endParaRPr lang="zh-CN" altLang="zh-CN" sz="1000" dirty="0">
              <a:solidFill>
                <a:schemeClr val="bg2"/>
              </a:solidFill>
              <a:latin typeface="微软雅黑" panose="020B0503020204020204" pitchFamily="34" charset="-122"/>
              <a:ea typeface="微软雅黑" panose="020B0503020204020204" pitchFamily="34" charset="-122"/>
            </a:endParaRPr>
          </a:p>
          <a:p>
            <a:endParaRPr lang="en-US" altLang="zh-CN" sz="1000" dirty="0">
              <a:solidFill>
                <a:schemeClr val="bg1">
                  <a:lumMod val="85000"/>
                </a:schemeClr>
              </a:solidFill>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p:nvPr/>
        </p:nvCxnSpPr>
        <p:spPr>
          <a:xfrm rot="10800000">
            <a:off x="3293705" y="1297946"/>
            <a:ext cx="1684570" cy="1538568"/>
          </a:xfrm>
          <a:prstGeom prst="bentConnector3">
            <a:avLst>
              <a:gd name="adj1" fmla="val 11357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987598" y="2724546"/>
            <a:ext cx="750729" cy="2239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598939" y="1512739"/>
            <a:ext cx="8950578" cy="4903470"/>
          </a:xfrm>
          <a:prstGeom prst="rect">
            <a:avLst/>
          </a:prstGeom>
        </p:spPr>
      </p:pic>
      <p:sp>
        <p:nvSpPr>
          <p:cNvPr id="3" name="副标题 2"/>
          <p:cNvSpPr>
            <a:spLocks noGrp="1"/>
          </p:cNvSpPr>
          <p:nvPr>
            <p:ph type="subTitle" idx="1"/>
          </p:nvPr>
        </p:nvSpPr>
        <p:spPr>
          <a:xfrm>
            <a:off x="3293706" y="741845"/>
            <a:ext cx="6260842" cy="648414"/>
          </a:xfrm>
        </p:spPr>
        <p:txBody>
          <a:bodyPr>
            <a:normAutofit/>
          </a:bodyPr>
          <a:lstStyle/>
          <a:p>
            <a:pPr algn="l"/>
            <a:r>
              <a:rPr lang="zh-CN" altLang="zh-CN" sz="1000" dirty="0">
                <a:solidFill>
                  <a:schemeClr val="bg1">
                    <a:lumMod val="75000"/>
                  </a:schemeClr>
                </a:solidFill>
                <a:latin typeface="微软雅黑" panose="020B0503020204020204" pitchFamily="34" charset="-122"/>
                <a:ea typeface="微软雅黑" panose="020B0503020204020204" pitchFamily="34" charset="-122"/>
              </a:rPr>
              <a:t>选择“布局”选项中的一种布局方式，并设置“名称”，布局中的模块（例如下图中的模块</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1</a:t>
            </a:r>
            <a:r>
              <a:rPr lang="zh-CN" altLang="zh-CN" sz="1000" dirty="0">
                <a:solidFill>
                  <a:schemeClr val="bg1">
                    <a:lumMod val="75000"/>
                  </a:schemeClr>
                </a:solidFill>
                <a:latin typeface="微软雅黑" panose="020B0503020204020204" pitchFamily="34" charset="-122"/>
                <a:ea typeface="微软雅黑" panose="020B0503020204020204" pitchFamily="34" charset="-122"/>
              </a:rPr>
              <a:t>和模块</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2</a:t>
            </a:r>
            <a:r>
              <a:rPr lang="zh-CN" altLang="zh-CN" sz="1000" dirty="0">
                <a:solidFill>
                  <a:schemeClr val="bg1">
                    <a:lumMod val="75000"/>
                  </a:schemeClr>
                </a:solidFill>
                <a:latin typeface="微软雅黑" panose="020B0503020204020204" pitchFamily="34" charset="-122"/>
                <a:ea typeface="微软雅黑" panose="020B0503020204020204" pitchFamily="34" charset="-122"/>
              </a:rPr>
              <a:t>）的大小和位置可通过鼠标点击拉伸或右边的“宽”、“高”、“水平”、和“垂直”来设置， 最后点击“确定”即可。</a:t>
            </a:r>
          </a:p>
          <a:p>
            <a:pPr algn="l"/>
            <a:endParaRPr lang="en-US" altLang="zh-CN" sz="1600" dirty="0">
              <a:solidFill>
                <a:schemeClr val="bg1">
                  <a:lumMod val="85000"/>
                </a:schemeClr>
              </a:solidFill>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endCxn id="3" idx="1"/>
          </p:cNvCxnSpPr>
          <p:nvPr/>
        </p:nvCxnSpPr>
        <p:spPr>
          <a:xfrm rot="10800000">
            <a:off x="3293706" y="1066052"/>
            <a:ext cx="979714" cy="893374"/>
          </a:xfrm>
          <a:prstGeom prst="bentConnector3">
            <a:avLst>
              <a:gd name="adj1" fmla="val 123333"/>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273420" y="1782144"/>
            <a:ext cx="3601617" cy="25099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598964" y="1483784"/>
            <a:ext cx="8962168" cy="4909820"/>
          </a:xfrm>
          <a:prstGeom prst="rect">
            <a:avLst/>
          </a:prstGeom>
        </p:spPr>
      </p:pic>
      <p:sp>
        <p:nvSpPr>
          <p:cNvPr id="3" name="副标题 2"/>
          <p:cNvSpPr>
            <a:spLocks noGrp="1"/>
          </p:cNvSpPr>
          <p:nvPr>
            <p:ph type="subTitle" idx="1"/>
          </p:nvPr>
        </p:nvSpPr>
        <p:spPr>
          <a:xfrm>
            <a:off x="3939479" y="626077"/>
            <a:ext cx="6226013" cy="857707"/>
          </a:xfrm>
        </p:spPr>
        <p:txBody>
          <a:bodyPr>
            <a:noAutofit/>
          </a:bodyPr>
          <a:lstStyle/>
          <a:p>
            <a:pPr algn="l"/>
            <a:r>
              <a:rPr lang="zh-CN" altLang="zh-CN" sz="1400" dirty="0">
                <a:solidFill>
                  <a:schemeClr val="bg2"/>
                </a:solidFill>
                <a:latin typeface="宋体" panose="02010600030101010101" pitchFamily="2" charset="-122"/>
                <a:ea typeface="宋体" panose="02010600030101010101" pitchFamily="2" charset="-122"/>
              </a:rPr>
              <a:t>点击下图中红色方框中的设置按钮即可弹出修改布局窗口，修改布局与上面所述的添加布局界面类似</a:t>
            </a:r>
            <a:r>
              <a:rPr lang="zh-CN" altLang="zh-CN" sz="1400" dirty="0" smtClean="0">
                <a:solidFill>
                  <a:schemeClr val="bg2"/>
                </a:solidFill>
                <a:latin typeface="宋体" panose="02010600030101010101" pitchFamily="2" charset="-122"/>
                <a:ea typeface="宋体" panose="02010600030101010101" pitchFamily="2" charset="-122"/>
              </a:rPr>
              <a:t>。</a:t>
            </a:r>
          </a:p>
          <a:p>
            <a:pPr algn="l"/>
            <a:r>
              <a:rPr lang="zh-CN" altLang="zh-CN" sz="1400" dirty="0" smtClean="0">
                <a:solidFill>
                  <a:schemeClr val="bg2"/>
                </a:solidFill>
                <a:latin typeface="宋体" panose="02010600030101010101" pitchFamily="2" charset="-122"/>
                <a:ea typeface="宋体" panose="02010600030101010101" pitchFamily="2" charset="-122"/>
              </a:rPr>
              <a:t>点击下图中红色方框中的删除按钮，并确定即可删除此项布局。</a:t>
            </a:r>
            <a:endParaRPr lang="zh-CN" altLang="zh-CN" sz="1400" dirty="0">
              <a:solidFill>
                <a:schemeClr val="bg2"/>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a:stCxn id="17" idx="0"/>
            <a:endCxn id="3" idx="1"/>
          </p:cNvCxnSpPr>
          <p:nvPr/>
        </p:nvCxnSpPr>
        <p:spPr>
          <a:xfrm rot="16200000" flipV="1">
            <a:off x="4011676" y="982735"/>
            <a:ext cx="996291" cy="1140684"/>
          </a:xfrm>
          <a:prstGeom prst="bentConnector4">
            <a:avLst>
              <a:gd name="adj1" fmla="val 28478"/>
              <a:gd name="adj2" fmla="val 12004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995202" y="2051222"/>
            <a:ext cx="169922" cy="16407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rgbClr val="FF0000"/>
              </a:solidFill>
              <a:effectLst>
                <a:outerShdw blurRad="38100" dist="25400" dir="5400000" algn="ctr" rotWithShape="0">
                  <a:srgbClr val="6E747A">
                    <a:alpha val="43000"/>
                  </a:srgbClr>
                </a:outerShdw>
              </a:effectLst>
            </a:endParaRPr>
          </a:p>
        </p:txBody>
      </p:sp>
      <p:sp>
        <p:nvSpPr>
          <p:cNvPr id="18" name="矩形 17"/>
          <p:cNvSpPr/>
          <p:nvPr/>
        </p:nvSpPr>
        <p:spPr>
          <a:xfrm>
            <a:off x="4991084" y="2368378"/>
            <a:ext cx="169922" cy="16407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rgbClr val="FF0000"/>
              </a:solidFill>
              <a:effectLst>
                <a:outerShdw blurRad="38100" dist="25400" dir="5400000" algn="ctr" rotWithShape="0">
                  <a:srgbClr val="6E747A">
                    <a:alpha val="43000"/>
                  </a:srgbClr>
                </a:outerShdw>
              </a:effectLst>
            </a:endParaRPr>
          </a:p>
        </p:txBody>
      </p:sp>
      <p:sp>
        <p:nvSpPr>
          <p:cNvPr id="20"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588830" y="1483784"/>
            <a:ext cx="8919280" cy="4886325"/>
          </a:xfrm>
          <a:prstGeom prst="rect">
            <a:avLst/>
          </a:prstGeom>
        </p:spPr>
      </p:pic>
      <p:sp>
        <p:nvSpPr>
          <p:cNvPr id="3" name="副标题 2"/>
          <p:cNvSpPr>
            <a:spLocks noGrp="1"/>
          </p:cNvSpPr>
          <p:nvPr>
            <p:ph type="subTitle" idx="1"/>
          </p:nvPr>
        </p:nvSpPr>
        <p:spPr>
          <a:xfrm>
            <a:off x="5070197" y="1211180"/>
            <a:ext cx="3999662" cy="363472"/>
          </a:xfrm>
        </p:spPr>
        <p:txBody>
          <a:bodyPr>
            <a:normAutofit fontScale="92500"/>
          </a:bodyPr>
          <a:lstStyle/>
          <a:p>
            <a:r>
              <a:rPr lang="zh-CN" altLang="zh-CN" sz="1400" dirty="0">
                <a:solidFill>
                  <a:schemeClr val="bg1">
                    <a:lumMod val="75000"/>
                  </a:schemeClr>
                </a:solidFill>
                <a:latin typeface="微软雅黑" panose="020B0503020204020204" pitchFamily="34" charset="-122"/>
                <a:ea typeface="微软雅黑" panose="020B0503020204020204" pitchFamily="34" charset="-122"/>
              </a:rPr>
              <a:t>添加布局完成后，添加的布局可以在界面显示出来。</a:t>
            </a:r>
          </a:p>
          <a:p>
            <a:endParaRPr lang="en-US" altLang="zh-CN" sz="1600" dirty="0">
              <a:solidFill>
                <a:schemeClr val="bg1">
                  <a:lumMod val="85000"/>
                </a:schemeClr>
              </a:solidFill>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p:nvPr/>
        </p:nvCxnSpPr>
        <p:spPr>
          <a:xfrm flipV="1">
            <a:off x="2983868" y="1302048"/>
            <a:ext cx="2068083" cy="654940"/>
          </a:xfrm>
          <a:prstGeom prst="bentConnector3">
            <a:avLst>
              <a:gd name="adj1" fmla="val 50000"/>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607076" y="1848727"/>
            <a:ext cx="1358546" cy="2279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582363" y="1760392"/>
            <a:ext cx="8921864" cy="4877370"/>
          </a:xfrm>
          <a:prstGeom prst="rect">
            <a:avLst/>
          </a:prstGeom>
        </p:spPr>
      </p:pic>
      <p:sp>
        <p:nvSpPr>
          <p:cNvPr id="3" name="副标题 2"/>
          <p:cNvSpPr>
            <a:spLocks noGrp="1"/>
          </p:cNvSpPr>
          <p:nvPr>
            <p:ph type="subTitle" idx="1"/>
          </p:nvPr>
        </p:nvSpPr>
        <p:spPr>
          <a:xfrm>
            <a:off x="1496638" y="873208"/>
            <a:ext cx="9399962" cy="779252"/>
          </a:xfrm>
        </p:spPr>
        <p:txBody>
          <a:bodyPr>
            <a:noAutofit/>
          </a:bodyPr>
          <a:lstStyle/>
          <a:p>
            <a:pPr algn="l"/>
            <a:r>
              <a:rPr lang="zh-CN" altLang="en-US" sz="1000" dirty="0">
                <a:solidFill>
                  <a:schemeClr val="bg1">
                    <a:lumMod val="75000"/>
                  </a:schemeClr>
                </a:solidFill>
                <a:latin typeface="微软雅黑" panose="020B0503020204020204" pitchFamily="34" charset="-122"/>
                <a:ea typeface="微软雅黑" panose="020B0503020204020204" pitchFamily="34" charset="-122"/>
              </a:rPr>
              <a:t>播放器兼容</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Full NDI/NDI HX/</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高清</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/4K</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等各种规格</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NDI</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流输入，单窗口支持</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16</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路</a:t>
            </a:r>
            <a:r>
              <a:rPr lang="en-US" altLang="zh-CN" sz="1000" dirty="0" smtClean="0">
                <a:solidFill>
                  <a:schemeClr val="bg1">
                    <a:lumMod val="75000"/>
                  </a:schemeClr>
                </a:solidFill>
                <a:latin typeface="微软雅黑" panose="020B0503020204020204" pitchFamily="34" charset="-122"/>
                <a:ea typeface="微软雅黑" panose="020B0503020204020204" pitchFamily="34" charset="-122"/>
              </a:rPr>
              <a:t>NDI</a:t>
            </a:r>
            <a:r>
              <a:rPr lang="zh-CN" altLang="en-US" sz="1000" dirty="0" smtClean="0">
                <a:solidFill>
                  <a:schemeClr val="bg1">
                    <a:lumMod val="75000"/>
                  </a:schemeClr>
                </a:solidFill>
                <a:latin typeface="微软雅黑" panose="020B0503020204020204" pitchFamily="34" charset="-122"/>
                <a:ea typeface="微软雅黑" panose="020B0503020204020204" pitchFamily="34" charset="-122"/>
              </a:rPr>
              <a:t>流</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解码播放（播放性能还和服务器性能相关）</a:t>
            </a:r>
            <a:r>
              <a:rPr lang="zh-CN" altLang="en-US" sz="1000" dirty="0" smtClean="0">
                <a:solidFill>
                  <a:schemeClr val="bg1">
                    <a:lumMod val="75000"/>
                  </a:schemeClr>
                </a:solidFill>
                <a:latin typeface="微软雅黑" panose="020B0503020204020204" pitchFamily="34" charset="-122"/>
                <a:ea typeface="微软雅黑" panose="020B0503020204020204" pitchFamily="34" charset="-122"/>
              </a:rPr>
              <a:t>。</a:t>
            </a:r>
            <a:endParaRPr lang="zh-CN" altLang="en-US" sz="1000" dirty="0">
              <a:solidFill>
                <a:schemeClr val="bg1">
                  <a:lumMod val="75000"/>
                </a:schemeClr>
              </a:solidFill>
              <a:latin typeface="微软雅黑" panose="020B0503020204020204" pitchFamily="34" charset="-122"/>
              <a:ea typeface="微软雅黑" panose="020B0503020204020204" pitchFamily="34" charset="-122"/>
            </a:endParaRPr>
          </a:p>
          <a:p>
            <a:pPr algn="l"/>
            <a:r>
              <a:rPr lang="zh-CN" altLang="en-US" sz="1000" dirty="0">
                <a:solidFill>
                  <a:schemeClr val="bg1">
                    <a:lumMod val="75000"/>
                  </a:schemeClr>
                </a:solidFill>
                <a:latin typeface="微软雅黑" panose="020B0503020204020204" pitchFamily="34" charset="-122"/>
                <a:ea typeface="微软雅黑" panose="020B0503020204020204" pitchFamily="34" charset="-122"/>
              </a:rPr>
              <a:t>同一局域网内，</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NDI</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源可通过自动发现展示在列表中，点击图标刷新可实时更新网络</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NDI</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源；也点击添加图标，可添加不同组或同一局域网中不同网段的</a:t>
            </a:r>
            <a:r>
              <a:rPr lang="en-US" altLang="zh-CN" sz="1000" dirty="0">
                <a:solidFill>
                  <a:schemeClr val="bg1">
                    <a:lumMod val="75000"/>
                  </a:schemeClr>
                </a:solidFill>
                <a:latin typeface="微软雅黑" panose="020B0503020204020204" pitchFamily="34" charset="-122"/>
                <a:ea typeface="微软雅黑" panose="020B0503020204020204" pitchFamily="34" charset="-122"/>
              </a:rPr>
              <a:t>NDI</a:t>
            </a:r>
            <a:r>
              <a:rPr lang="zh-CN" altLang="en-US" sz="1000" dirty="0">
                <a:solidFill>
                  <a:schemeClr val="bg1">
                    <a:lumMod val="75000"/>
                  </a:schemeClr>
                </a:solidFill>
                <a:latin typeface="微软雅黑" panose="020B0503020204020204" pitchFamily="34" charset="-122"/>
                <a:ea typeface="微软雅黑" panose="020B0503020204020204" pitchFamily="34" charset="-122"/>
              </a:rPr>
              <a:t>视频源</a:t>
            </a:r>
            <a:r>
              <a:rPr lang="zh-CN" altLang="en-US" sz="1000" dirty="0" smtClean="0">
                <a:solidFill>
                  <a:schemeClr val="bg1">
                    <a:lumMod val="75000"/>
                  </a:schemeClr>
                </a:solidFill>
                <a:latin typeface="微软雅黑" panose="020B0503020204020204" pitchFamily="34" charset="-122"/>
                <a:ea typeface="微软雅黑" panose="020B0503020204020204" pitchFamily="34" charset="-122"/>
              </a:rPr>
              <a:t>。</a:t>
            </a:r>
            <a:endParaRPr lang="zh-CN" altLang="en-US" sz="1000" dirty="0">
              <a:solidFill>
                <a:schemeClr val="bg1">
                  <a:lumMod val="75000"/>
                </a:schemeClr>
              </a:solidFill>
              <a:latin typeface="微软雅黑" panose="020B0503020204020204" pitchFamily="34" charset="-122"/>
              <a:ea typeface="微软雅黑" panose="020B0503020204020204" pitchFamily="34" charset="-122"/>
            </a:endParaRPr>
          </a:p>
          <a:p>
            <a:pPr algn="l"/>
            <a:r>
              <a:rPr lang="zh-CN" altLang="en-US" sz="1000" dirty="0">
                <a:solidFill>
                  <a:schemeClr val="bg1">
                    <a:lumMod val="75000"/>
                  </a:schemeClr>
                </a:solidFill>
                <a:latin typeface="微软雅黑" panose="020B0503020204020204" pitchFamily="34" charset="-122"/>
                <a:ea typeface="微软雅黑" panose="020B0503020204020204" pitchFamily="34" charset="-122"/>
              </a:rPr>
              <a:t>视频源后面为连接标志，在解码该视频源之前可以点击此图标与视频源先建立连接，需要解码时直接把源拖到输出窗口，节省了连接时间，直接进入解码状态。</a:t>
            </a:r>
            <a:endParaRPr lang="zh-CN" altLang="zh-CN" sz="1000" dirty="0">
              <a:solidFill>
                <a:schemeClr val="bg1">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89" y="172552"/>
            <a:ext cx="1102959" cy="354691"/>
          </a:xfrm>
          <a:prstGeom prst="rect">
            <a:avLst/>
          </a:prstGeom>
        </p:spPr>
      </p:pic>
      <p:cxnSp>
        <p:nvCxnSpPr>
          <p:cNvPr id="16" name="肘形连接符 15"/>
          <p:cNvCxnSpPr/>
          <p:nvPr/>
        </p:nvCxnSpPr>
        <p:spPr>
          <a:xfrm rot="10800000" flipV="1">
            <a:off x="9349274" y="1844364"/>
            <a:ext cx="382563" cy="382557"/>
          </a:xfrm>
          <a:prstGeom prst="bentConnector3">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769151" y="1760392"/>
            <a:ext cx="195943" cy="17728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副标题 1"/>
          <p:cNvSpPr txBox="1">
            <a:spLocks/>
          </p:cNvSpPr>
          <p:nvPr/>
        </p:nvSpPr>
        <p:spPr>
          <a:xfrm>
            <a:off x="10193973" y="6503309"/>
            <a:ext cx="1998027" cy="3546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000" dirty="0" smtClean="0">
                <a:solidFill>
                  <a:schemeClr val="bg1">
                    <a:lumMod val="65000"/>
                  </a:schemeClr>
                </a:solidFill>
              </a:rPr>
              <a:t>长沙千视电子科技有限公司</a:t>
            </a:r>
            <a:endParaRPr lang="zh-CN" altLang="en-US" sz="1000" dirty="0">
              <a:solidFill>
                <a:schemeClr val="bg1">
                  <a:lumMod val="6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775</Words>
  <Application>Microsoft Office PowerPoint</Application>
  <PresentationFormat>宽屏</PresentationFormat>
  <Paragraphs>53</Paragraphs>
  <Slides>15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宋体</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长沙千视电子科技有限公司</dc:title>
  <dc:creator>kvsupport</dc:creator>
  <cp:lastModifiedBy>123</cp:lastModifiedBy>
  <cp:revision>34</cp:revision>
  <dcterms:created xsi:type="dcterms:W3CDTF">2021-01-14T01:45:00Z</dcterms:created>
  <dcterms:modified xsi:type="dcterms:W3CDTF">2021-01-14T09:06:58Z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