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notesSlides/notesSlide1.xml" ContentType="application/vnd.openxmlformats-officedocument.presentationml.notesSlide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notesSlides/notesSlide2.xml" ContentType="application/vnd.openxmlformats-officedocument.presentationml.notesSlide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notesSlides/notesSlide4.xml" ContentType="application/vnd.openxmlformats-officedocument.presentationml.notesSlide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notesSlides/notesSlide5.xml" ContentType="application/vnd.openxmlformats-officedocument.presentationml.notesSlide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notesSlides/notesSlide6.xml" ContentType="application/vnd.openxmlformats-officedocument.presentationml.notesSlide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7" r:id="rId2"/>
    <p:sldMasterId id="2147483669" r:id="rId3"/>
  </p:sldMasterIdLst>
  <p:notesMasterIdLst>
    <p:notesMasterId r:id="rId12"/>
  </p:notesMasterIdLst>
  <p:sldIdLst>
    <p:sldId id="475" r:id="rId4"/>
    <p:sldId id="587" r:id="rId5"/>
    <p:sldId id="670" r:id="rId6"/>
    <p:sldId id="590" r:id="rId7"/>
    <p:sldId id="667" r:id="rId8"/>
    <p:sldId id="669" r:id="rId9"/>
    <p:sldId id="665" r:id="rId10"/>
    <p:sldId id="450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  <a:srgbClr val="357ADF"/>
    <a:srgbClr val="2094CE"/>
    <a:srgbClr val="007BD4"/>
    <a:srgbClr val="54A1FE"/>
    <a:srgbClr val="002846"/>
    <a:srgbClr val="104864"/>
    <a:srgbClr val="EFF2F7"/>
    <a:srgbClr val="408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深色样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180" y="102"/>
      </p:cViewPr>
      <p:guideLst>
        <p:guide orient="horz" pos="2160"/>
        <p:guide pos="381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2021/6/30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0B85CA-0BB6-426E-9827-9541F4F32CC1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0B85CA-0BB6-426E-9827-9541F4F32CC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24455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0B85CA-0BB6-426E-9827-9541F4F32CC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34565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0B85CA-0BB6-426E-9827-9541F4F32CC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22607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0B85CA-0BB6-426E-9827-9541F4F32CC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78728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0B85CA-0BB6-426E-9827-9541F4F32CC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3299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20.xml"/><Relationship Id="rId4" Type="http://schemas.openxmlformats.org/officeDocument/2006/relationships/tags" Target="../tags/tag19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38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4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52.xml"/><Relationship Id="rId4" Type="http://schemas.openxmlformats.org/officeDocument/2006/relationships/tags" Target="../tags/tag5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56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61.xml"/><Relationship Id="rId4" Type="http://schemas.openxmlformats.org/officeDocument/2006/relationships/tags" Target="../tags/tag60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669882" y="23088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69925" y="3565525"/>
            <a:ext cx="10852150" cy="801370"/>
          </a:xfrm>
        </p:spPr>
        <p:txBody>
          <a:bodyPr lIns="101600" tIns="38100" rIns="76200" bIns="38100" anchor="ctr" anchorCtr="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882" y="581225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1" hasCustomPrompt="1"/>
          </p:nvPr>
        </p:nvSpPr>
        <p:spPr>
          <a:xfrm>
            <a:off x="669925" y="1508125"/>
            <a:ext cx="10852150" cy="4749165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标题与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40105" y="727710"/>
            <a:ext cx="3931920" cy="1115060"/>
          </a:xfrm>
        </p:spPr>
        <p:txBody>
          <a:bodyPr anchor="ctr" anchorCtr="0"/>
          <a:lstStyle>
            <a:lvl1pPr>
              <a:defRPr sz="3200">
                <a:latin typeface="+mn-ea"/>
                <a:ea typeface="+mn-ea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6" name="内容占位符 5"/>
          <p:cNvSpPr>
            <a:spLocks noGrp="1"/>
          </p:cNvSpPr>
          <p:nvPr>
            <p:ph idx="1" hasCustomPrompt="1"/>
          </p:nvPr>
        </p:nvSpPr>
        <p:spPr>
          <a:xfrm>
            <a:off x="5138420" y="727710"/>
            <a:ext cx="6172200" cy="5403215"/>
          </a:xfrm>
        </p:spPr>
        <p:txBody>
          <a:bodyPr/>
          <a:lstStyle>
            <a:lvl1pPr>
              <a:defRPr sz="2400">
                <a:latin typeface="+mn-ea"/>
                <a:ea typeface="+mn-ea"/>
              </a:defRPr>
            </a:lvl1pPr>
            <a:lvl2pPr marL="457200" indent="0">
              <a:buNone/>
              <a:defRPr sz="2400">
                <a:latin typeface="+mn-ea"/>
                <a:ea typeface="+mn-ea"/>
              </a:defRPr>
            </a:lvl2pPr>
            <a:lvl3pPr>
              <a:defRPr sz="2400">
                <a:latin typeface="+mn-ea"/>
                <a:ea typeface="+mn-ea"/>
              </a:defRPr>
            </a:lvl3pPr>
            <a:lvl4pPr>
              <a:defRPr sz="2400">
                <a:latin typeface="+mn-ea"/>
                <a:ea typeface="+mn-ea"/>
              </a:defRPr>
            </a:lvl4pPr>
            <a:lvl5pPr>
              <a:defRPr sz="2400">
                <a:latin typeface="+mn-ea"/>
                <a:ea typeface="+mn-ea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单击此处编辑正文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half" idx="2" hasCustomPrompt="1"/>
          </p:nvPr>
        </p:nvSpPr>
        <p:spPr>
          <a:xfrm>
            <a:off x="840105" y="2239645"/>
            <a:ext cx="3931920" cy="389191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latin typeface="+mn-ea"/>
                <a:ea typeface="+mn-ea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单击此处编辑正文</a:t>
            </a:r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/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/>
          </a:p>
          <a:p>
            <a:pPr lvl="0"/>
            <a:r>
              <a:rPr lang="zh-CN" altLang="en-US">
                <a:sym typeface="+mn-ea"/>
              </a:rPr>
              <a:t>单击此处编辑正文</a:t>
            </a:r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注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 hasCustomPrompt="1"/>
          </p:nvPr>
        </p:nvSpPr>
        <p:spPr>
          <a:xfrm>
            <a:off x="669925" y="5605145"/>
            <a:ext cx="10852150" cy="558165"/>
          </a:xfrm>
        </p:spPr>
        <p:txBody>
          <a:bodyPr/>
          <a:lstStyle>
            <a:lvl1pPr>
              <a:defRPr b="0">
                <a:latin typeface="+mn-ea"/>
                <a:ea typeface="+mn-ea"/>
              </a:defRPr>
            </a:lvl1pPr>
          </a:lstStyle>
          <a:p>
            <a:r>
              <a:rPr lang="zh-CN" altLang="en-US"/>
              <a:t>单击此处编辑正文</a:t>
            </a:r>
          </a:p>
        </p:txBody>
      </p:sp>
      <p:sp>
        <p:nvSpPr>
          <p:cNvPr id="8" name="内容占位符 7"/>
          <p:cNvSpPr>
            <a:spLocks noGrp="1"/>
          </p:cNvSpPr>
          <p:nvPr>
            <p:ph idx="1" hasCustomPrompt="1"/>
          </p:nvPr>
        </p:nvSpPr>
        <p:spPr>
          <a:xfrm>
            <a:off x="669925" y="641350"/>
            <a:ext cx="10852150" cy="455612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单张大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 hasCustomPrompt="1"/>
          </p:nvPr>
        </p:nvSpPr>
        <p:spPr>
          <a:xfrm>
            <a:off x="0" y="0"/>
            <a:ext cx="12196445" cy="686816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联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内容占位符 1"/>
          <p:cNvSpPr>
            <a:spLocks noGrp="1"/>
          </p:cNvSpPr>
          <p:nvPr>
            <p:ph sz="half" idx="2" hasCustomPrompt="1"/>
          </p:nvPr>
        </p:nvSpPr>
        <p:spPr>
          <a:xfrm>
            <a:off x="467995" y="565150"/>
            <a:ext cx="5400040" cy="57277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half" idx="13" hasCustomPrompt="1"/>
          </p:nvPr>
        </p:nvSpPr>
        <p:spPr>
          <a:xfrm>
            <a:off x="6287770" y="565150"/>
            <a:ext cx="5400040" cy="57277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</a:t>
            </a:r>
            <a:r>
              <a:rPr>
                <a:sym typeface="+mn-ea"/>
              </a:rPr>
              <a:t>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882" y="623591"/>
            <a:ext cx="10852237" cy="899167"/>
          </a:xfrm>
        </p:spPr>
        <p:txBody>
          <a:bodyPr vert="horz" lIns="101600" tIns="38100" rIns="25400" bIns="3810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0" i="0" u="none" strike="noStrike" kern="1200" cap="none" spc="600" normalizeH="0" baseline="0" noProof="1" dirty="0">
                <a:solidFill>
                  <a:schemeClr val="tx1"/>
                </a:solidFill>
                <a:effectLst/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2021/6/30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2021/6/30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2021/6/30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lnSpc>
                <a:spcPct val="120000"/>
              </a:lnSpc>
              <a:defRPr sz="1400"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2021/6/30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2021/6/30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2021/6/30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2021/6/30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 defTabSz="914400" eaLnBrk="1" fontAlgn="auto" latinLnBrk="0" hangingPunct="1">
              <a:buNone/>
              <a:tabLst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2021/6/30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2021/6/30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2021/6/30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 eaLnBrk="1" fontAlgn="auto" latinLnBrk="0" hangingPunct="1">
              <a:lnSpc>
                <a:spcPct val="13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2021/6/30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943F-94AB-429F-83B0-55B42F477D53}" type="datetimeFigureOut">
              <a:rPr lang="zh-CN" altLang="en-US" smtClean="0"/>
              <a:t>2021/6/30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AE38F-B1FA-4416-BD27-10E8902EDCF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943F-94AB-429F-83B0-55B42F477D53}" type="datetimeFigureOut">
              <a:rPr lang="zh-CN" altLang="en-US" smtClean="0"/>
              <a:t>2021/6/30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AE38F-B1FA-4416-BD27-10E8902EDCF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943F-94AB-429F-83B0-55B42F477D53}" type="datetimeFigureOut">
              <a:rPr lang="zh-CN" altLang="en-US" smtClean="0"/>
              <a:t>2021/6/30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AE38F-B1FA-4416-BD27-10E8902EDCF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943F-94AB-429F-83B0-55B42F477D53}" type="datetimeFigureOut">
              <a:rPr lang="zh-CN" altLang="en-US" smtClean="0"/>
              <a:t>2021/6/30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AE38F-B1FA-4416-BD27-10E8902EDCF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943F-94AB-429F-83B0-55B42F477D53}" type="datetimeFigureOut">
              <a:rPr lang="zh-CN" altLang="en-US" smtClean="0"/>
              <a:t>2021/6/30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AE38F-B1FA-4416-BD27-10E8902EDCF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943F-94AB-429F-83B0-55B42F477D53}" type="datetimeFigureOut">
              <a:rPr lang="zh-CN" altLang="en-US" smtClean="0"/>
              <a:t>2021/6/30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AE38F-B1FA-4416-BD27-10E8902EDCF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943F-94AB-429F-83B0-55B42F477D53}" type="datetimeFigureOut">
              <a:rPr lang="zh-CN" altLang="en-US" smtClean="0"/>
              <a:t>2021/6/30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AE38F-B1FA-4416-BD27-10E8902EDCF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943F-94AB-429F-83B0-55B42F477D53}" type="datetimeFigureOut">
              <a:rPr lang="zh-CN" altLang="en-US" smtClean="0"/>
              <a:t>2021/6/30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AE38F-B1FA-4416-BD27-10E8902EDCF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943F-94AB-429F-83B0-55B42F477D53}" type="datetimeFigureOut">
              <a:rPr lang="zh-CN" altLang="en-US" smtClean="0"/>
              <a:t>2021/6/30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AE38F-B1FA-4416-BD27-10E8902EDCF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943F-94AB-429F-83B0-55B42F477D53}" type="datetimeFigureOut">
              <a:rPr lang="zh-CN" altLang="en-US" smtClean="0"/>
              <a:t>2021/6/30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AE38F-B1FA-4416-BD27-10E8902EDCF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943F-94AB-429F-83B0-55B42F477D53}" type="datetimeFigureOut">
              <a:rPr lang="zh-CN" altLang="en-US" smtClean="0"/>
              <a:t>2021/6/30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AE38F-B1FA-4416-BD27-10E8902EDCF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10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tags" Target="../tags/tag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760FBDFE-C587-4B4C-A407-44438C67B59E}" type="datetimeFigureOut">
              <a:rPr lang="zh-CN" altLang="en-US" smtClean="0"/>
              <a:t>2021/6/30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 hasCustomPrompt="1"/>
          </p:nvPr>
        </p:nvSpPr>
        <p:spPr>
          <a:xfrm>
            <a:off x="669882" y="581225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idx="1" hasCustomPrompt="1"/>
          </p:nvPr>
        </p:nvSpPr>
        <p:spPr>
          <a:xfrm>
            <a:off x="669925" y="1508125"/>
            <a:ext cx="10852150" cy="4749165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n-ea"/>
          <a:ea typeface="+mn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2021/6/30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2021/6/30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64.xml"/><Relationship Id="rId7" Type="http://schemas.openxmlformats.org/officeDocument/2006/relationships/image" Target="../media/image1.jpeg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6" Type="http://schemas.openxmlformats.org/officeDocument/2006/relationships/slideLayout" Target="../slideLayouts/slideLayout20.xml"/><Relationship Id="rId5" Type="http://schemas.openxmlformats.org/officeDocument/2006/relationships/tags" Target="../tags/tag66.xml"/><Relationship Id="rId4" Type="http://schemas.openxmlformats.org/officeDocument/2006/relationships/tags" Target="../tags/tag6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tags" Target="../tags/tag69.xml"/><Relationship Id="rId7" Type="http://schemas.openxmlformats.org/officeDocument/2006/relationships/tags" Target="../tags/tag73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tags" Target="../tags/tag72.xml"/><Relationship Id="rId11" Type="http://schemas.openxmlformats.org/officeDocument/2006/relationships/image" Target="../media/image3.png"/><Relationship Id="rId5" Type="http://schemas.openxmlformats.org/officeDocument/2006/relationships/tags" Target="../tags/tag71.xml"/><Relationship Id="rId10" Type="http://schemas.openxmlformats.org/officeDocument/2006/relationships/image" Target="../media/image2.png"/><Relationship Id="rId4" Type="http://schemas.openxmlformats.org/officeDocument/2006/relationships/tags" Target="../tags/tag70.xml"/><Relationship Id="rId9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81.xml"/><Relationship Id="rId13" Type="http://schemas.openxmlformats.org/officeDocument/2006/relationships/tags" Target="../tags/tag86.xml"/><Relationship Id="rId18" Type="http://schemas.openxmlformats.org/officeDocument/2006/relationships/image" Target="../media/image4.png"/><Relationship Id="rId3" Type="http://schemas.openxmlformats.org/officeDocument/2006/relationships/tags" Target="../tags/tag76.xml"/><Relationship Id="rId7" Type="http://schemas.openxmlformats.org/officeDocument/2006/relationships/tags" Target="../tags/tag80.xml"/><Relationship Id="rId12" Type="http://schemas.openxmlformats.org/officeDocument/2006/relationships/tags" Target="../tags/tag85.xml"/><Relationship Id="rId17" Type="http://schemas.openxmlformats.org/officeDocument/2006/relationships/notesSlide" Target="../notesSlides/notesSlide2.xml"/><Relationship Id="rId2" Type="http://schemas.openxmlformats.org/officeDocument/2006/relationships/tags" Target="../tags/tag75.xml"/><Relationship Id="rId16" Type="http://schemas.openxmlformats.org/officeDocument/2006/relationships/slideLayout" Target="../slideLayouts/slideLayout10.xml"/><Relationship Id="rId1" Type="http://schemas.openxmlformats.org/officeDocument/2006/relationships/tags" Target="../tags/tag74.xml"/><Relationship Id="rId6" Type="http://schemas.openxmlformats.org/officeDocument/2006/relationships/tags" Target="../tags/tag79.xml"/><Relationship Id="rId11" Type="http://schemas.openxmlformats.org/officeDocument/2006/relationships/tags" Target="../tags/tag84.xml"/><Relationship Id="rId5" Type="http://schemas.openxmlformats.org/officeDocument/2006/relationships/tags" Target="../tags/tag78.xml"/><Relationship Id="rId15" Type="http://schemas.openxmlformats.org/officeDocument/2006/relationships/tags" Target="../tags/tag88.xml"/><Relationship Id="rId10" Type="http://schemas.openxmlformats.org/officeDocument/2006/relationships/tags" Target="../tags/tag83.xml"/><Relationship Id="rId19" Type="http://schemas.openxmlformats.org/officeDocument/2006/relationships/image" Target="../media/image2.png"/><Relationship Id="rId4" Type="http://schemas.openxmlformats.org/officeDocument/2006/relationships/tags" Target="../tags/tag77.xml"/><Relationship Id="rId9" Type="http://schemas.openxmlformats.org/officeDocument/2006/relationships/tags" Target="../tags/tag82.xml"/><Relationship Id="rId14" Type="http://schemas.openxmlformats.org/officeDocument/2006/relationships/tags" Target="../tags/tag8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13" Type="http://schemas.openxmlformats.org/officeDocument/2006/relationships/tags" Target="../tags/tag101.xml"/><Relationship Id="rId18" Type="http://schemas.openxmlformats.org/officeDocument/2006/relationships/image" Target="../media/image7.png"/><Relationship Id="rId3" Type="http://schemas.openxmlformats.org/officeDocument/2006/relationships/tags" Target="../tags/tag91.xml"/><Relationship Id="rId21" Type="http://schemas.openxmlformats.org/officeDocument/2006/relationships/image" Target="../media/image2.png"/><Relationship Id="rId7" Type="http://schemas.openxmlformats.org/officeDocument/2006/relationships/tags" Target="../tags/tag95.xml"/><Relationship Id="rId12" Type="http://schemas.openxmlformats.org/officeDocument/2006/relationships/tags" Target="../tags/tag100.xml"/><Relationship Id="rId17" Type="http://schemas.openxmlformats.org/officeDocument/2006/relationships/image" Target="../media/image6.png"/><Relationship Id="rId2" Type="http://schemas.openxmlformats.org/officeDocument/2006/relationships/tags" Target="../tags/tag90.xml"/><Relationship Id="rId16" Type="http://schemas.openxmlformats.org/officeDocument/2006/relationships/image" Target="../media/image5.png"/><Relationship Id="rId20" Type="http://schemas.openxmlformats.org/officeDocument/2006/relationships/image" Target="../media/image9.png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tags" Target="../tags/tag99.xml"/><Relationship Id="rId5" Type="http://schemas.openxmlformats.org/officeDocument/2006/relationships/tags" Target="../tags/tag93.xml"/><Relationship Id="rId15" Type="http://schemas.openxmlformats.org/officeDocument/2006/relationships/notesSlide" Target="../notesSlides/notesSlide3.xml"/><Relationship Id="rId10" Type="http://schemas.openxmlformats.org/officeDocument/2006/relationships/tags" Target="../tags/tag98.xml"/><Relationship Id="rId19" Type="http://schemas.openxmlformats.org/officeDocument/2006/relationships/image" Target="../media/image8.png"/><Relationship Id="rId4" Type="http://schemas.openxmlformats.org/officeDocument/2006/relationships/tags" Target="../tags/tag92.xml"/><Relationship Id="rId9" Type="http://schemas.openxmlformats.org/officeDocument/2006/relationships/tags" Target="../tags/tag97.xml"/><Relationship Id="rId14" Type="http://schemas.openxmlformats.org/officeDocument/2006/relationships/slideLayout" Target="../slideLayouts/slideLayout10.xml"/><Relationship Id="rId22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104.xml"/><Relationship Id="rId7" Type="http://schemas.openxmlformats.org/officeDocument/2006/relationships/notesSlide" Target="../notesSlides/notesSlide4.xml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6" Type="http://schemas.openxmlformats.org/officeDocument/2006/relationships/slideLayout" Target="../slideLayouts/slideLayout10.xml"/><Relationship Id="rId5" Type="http://schemas.openxmlformats.org/officeDocument/2006/relationships/tags" Target="../tags/tag106.xml"/><Relationship Id="rId4" Type="http://schemas.openxmlformats.org/officeDocument/2006/relationships/tags" Target="../tags/tag10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109.xml"/><Relationship Id="rId7" Type="http://schemas.openxmlformats.org/officeDocument/2006/relationships/notesSlide" Target="../notesSlides/notesSlide5.xml"/><Relationship Id="rId2" Type="http://schemas.openxmlformats.org/officeDocument/2006/relationships/tags" Target="../tags/tag108.xml"/><Relationship Id="rId1" Type="http://schemas.openxmlformats.org/officeDocument/2006/relationships/tags" Target="../tags/tag107.xml"/><Relationship Id="rId6" Type="http://schemas.openxmlformats.org/officeDocument/2006/relationships/slideLayout" Target="../slideLayouts/slideLayout10.xml"/><Relationship Id="rId5" Type="http://schemas.openxmlformats.org/officeDocument/2006/relationships/tags" Target="../tags/tag111.xml"/><Relationship Id="rId4" Type="http://schemas.openxmlformats.org/officeDocument/2006/relationships/tags" Target="../tags/tag11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3" Type="http://schemas.openxmlformats.org/officeDocument/2006/relationships/tags" Target="../tags/tag114.xml"/><Relationship Id="rId7" Type="http://schemas.openxmlformats.org/officeDocument/2006/relationships/slideLayout" Target="../slideLayouts/slideLayout10.xml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6" Type="http://schemas.openxmlformats.org/officeDocument/2006/relationships/tags" Target="../tags/tag117.xml"/><Relationship Id="rId11" Type="http://schemas.openxmlformats.org/officeDocument/2006/relationships/image" Target="../media/image12.png"/><Relationship Id="rId5" Type="http://schemas.openxmlformats.org/officeDocument/2006/relationships/tags" Target="../tags/tag116.xml"/><Relationship Id="rId10" Type="http://schemas.openxmlformats.org/officeDocument/2006/relationships/image" Target="../media/image11.png"/><Relationship Id="rId4" Type="http://schemas.openxmlformats.org/officeDocument/2006/relationships/tags" Target="../tags/tag115.xml"/><Relationship Id="rId9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125.xml"/><Relationship Id="rId13" Type="http://schemas.openxmlformats.org/officeDocument/2006/relationships/image" Target="../media/image14.png"/><Relationship Id="rId3" Type="http://schemas.openxmlformats.org/officeDocument/2006/relationships/tags" Target="../tags/tag120.xml"/><Relationship Id="rId7" Type="http://schemas.openxmlformats.org/officeDocument/2006/relationships/tags" Target="../tags/tag124.xml"/><Relationship Id="rId12" Type="http://schemas.openxmlformats.org/officeDocument/2006/relationships/hyperlink" Target="mailto:support@kiloview.com" TargetMode="External"/><Relationship Id="rId2" Type="http://schemas.openxmlformats.org/officeDocument/2006/relationships/tags" Target="../tags/tag119.xml"/><Relationship Id="rId1" Type="http://schemas.openxmlformats.org/officeDocument/2006/relationships/tags" Target="../tags/tag118.xml"/><Relationship Id="rId6" Type="http://schemas.openxmlformats.org/officeDocument/2006/relationships/tags" Target="../tags/tag123.xml"/><Relationship Id="rId11" Type="http://schemas.openxmlformats.org/officeDocument/2006/relationships/image" Target="../media/image13.jpeg"/><Relationship Id="rId5" Type="http://schemas.openxmlformats.org/officeDocument/2006/relationships/tags" Target="../tags/tag122.xml"/><Relationship Id="rId10" Type="http://schemas.openxmlformats.org/officeDocument/2006/relationships/slideLayout" Target="../slideLayouts/slideLayout10.xml"/><Relationship Id="rId4" Type="http://schemas.openxmlformats.org/officeDocument/2006/relationships/tags" Target="../tags/tag121.xml"/><Relationship Id="rId9" Type="http://schemas.openxmlformats.org/officeDocument/2006/relationships/tags" Target="../tags/tag126.xml"/><Relationship Id="rId1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524000" y="2638354"/>
            <a:ext cx="9144000" cy="822181"/>
          </a:xfrm>
        </p:spPr>
        <p:txBody>
          <a:bodyPr>
            <a:normAutofit/>
          </a:bodyPr>
          <a:lstStyle/>
          <a:p>
            <a:r>
              <a:rPr lang="en-US" altLang="zh-CN" sz="3335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KILOVIEW Electronics CO., LTD.</a:t>
            </a:r>
            <a:endParaRPr lang="zh-CN" altLang="en-US" sz="3335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524000" y="3552610"/>
            <a:ext cx="9144000" cy="498908"/>
          </a:xfrm>
        </p:spPr>
        <p:txBody>
          <a:bodyPr>
            <a:normAutofit/>
          </a:bodyPr>
          <a:lstStyle/>
          <a:p>
            <a:r>
              <a:rPr lang="en-US" altLang="zh-CN" sz="1335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Leading innovator and solution provider of IP-based transmission </a:t>
            </a:r>
            <a:endParaRPr lang="zh-CN" altLang="en-US" sz="1335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标题 1"/>
          <p:cNvSpPr txBox="1"/>
          <p:nvPr>
            <p:custDataLst>
              <p:tags r:id="rId4"/>
            </p:custDataLst>
          </p:nvPr>
        </p:nvSpPr>
        <p:spPr>
          <a:xfrm>
            <a:off x="9752159" y="219819"/>
            <a:ext cx="2439841" cy="297815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Easy the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IP-based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 video transmission</a:t>
            </a:r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16" y="203343"/>
            <a:ext cx="1042522" cy="33360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 15"/>
          <p:cNvSpPr txBox="1"/>
          <p:nvPr>
            <p:custDataLst>
              <p:tags r:id="rId2"/>
            </p:custDataLst>
          </p:nvPr>
        </p:nvSpPr>
        <p:spPr>
          <a:xfrm>
            <a:off x="485267" y="1117576"/>
            <a:ext cx="9636364" cy="41529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algn="ctr"/>
            <a:r>
              <a:rPr lang="en-US" altLang="zh-CN" sz="2000" dirty="0">
                <a:latin typeface="+mn-lt"/>
              </a:rPr>
              <a:t> </a:t>
            </a:r>
            <a:r>
              <a:rPr lang="en-US" altLang="zh-CN" sz="2000" spc="0" dirty="0">
                <a:latin typeface="+mn-lt"/>
              </a:rPr>
              <a:t>Kiloview Cradle Series ---Professional Rack Mounted Devices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0" y="-28814"/>
            <a:ext cx="12192000" cy="531322"/>
            <a:chOff x="0" y="-28814"/>
            <a:chExt cx="12192000" cy="531322"/>
          </a:xfrm>
        </p:grpSpPr>
        <p:grpSp>
          <p:nvGrpSpPr>
            <p:cNvPr id="22" name="组合 21"/>
            <p:cNvGrpSpPr/>
            <p:nvPr/>
          </p:nvGrpSpPr>
          <p:grpSpPr>
            <a:xfrm>
              <a:off x="0" y="-28814"/>
              <a:ext cx="12192000" cy="531322"/>
              <a:chOff x="0" y="-4100"/>
              <a:chExt cx="12192000" cy="531322"/>
            </a:xfrm>
          </p:grpSpPr>
          <p:sp>
            <p:nvSpPr>
              <p:cNvPr id="24" name="矩形 23"/>
              <p:cNvSpPr/>
              <p:nvPr>
                <p:custDataLst>
                  <p:tags r:id="rId5"/>
                </p:custDataLst>
              </p:nvPr>
            </p:nvSpPr>
            <p:spPr>
              <a:xfrm>
                <a:off x="0" y="-4100"/>
                <a:ext cx="12192000" cy="531322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标题 1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9752159" y="112652"/>
                <a:ext cx="2439841" cy="297815"/>
              </a:xfrm>
              <a:prstGeom prst="rect">
                <a:avLst/>
              </a:prstGeom>
            </p:spPr>
            <p:txBody>
              <a:bodyPr vert="horz" lIns="121920" tIns="60960" rIns="121920" bIns="60960" rtlCol="0" anchor="ctr">
                <a:noAutofit/>
              </a:bodyPr>
              <a:lstStyle>
                <a:lvl1pPr algn="l" defTabSz="6858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3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altLang="zh-CN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+mn-ea"/>
                  </a:rPr>
                  <a:t>Easy the </a:t>
                </a:r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+mn-ea"/>
                  </a:rPr>
                  <a:t>IP-based</a:t>
                </a:r>
                <a:r>
                  <a:rPr lang="en-US" altLang="zh-CN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+mn-ea"/>
                  </a:rPr>
                  <a:t> video transmission</a:t>
                </a:r>
              </a:p>
            </p:txBody>
          </p:sp>
          <p:pic>
            <p:nvPicPr>
              <p:cNvPr id="39" name="图片 38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7016" y="94757"/>
                <a:ext cx="1042522" cy="333607"/>
              </a:xfrm>
              <a:prstGeom prst="rect">
                <a:avLst/>
              </a:prstGeom>
            </p:spPr>
          </p:pic>
        </p:grpSp>
        <p:sp>
          <p:nvSpPr>
            <p:cNvPr id="23" name="文本框 22"/>
            <p:cNvSpPr txBox="1"/>
            <p:nvPr>
              <p:custDataLst>
                <p:tags r:id="rId4"/>
              </p:custDataLst>
            </p:nvPr>
          </p:nvSpPr>
          <p:spPr>
            <a:xfrm>
              <a:off x="1410425" y="65096"/>
              <a:ext cx="48793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4A1FE"/>
                  </a:solidFill>
                  <a:effectLst/>
                  <a:uLnTx/>
                  <a:uFillTx/>
                  <a:latin typeface="Arial" panose="020B0604020202020204" pitchFamily="34" charset="0"/>
                  <a:ea typeface="等线" panose="02010600030101010101" charset="-122"/>
                  <a:cs typeface="Arial" panose="020B0604020202020204" pitchFamily="34" charset="0"/>
                </a:rPr>
                <a:t>Products</a:t>
              </a: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D7096E04-3C52-44A9-89AB-0F3689E5A04D}"/>
              </a:ext>
            </a:extLst>
          </p:cNvPr>
          <p:cNvSpPr txBox="1"/>
          <p:nvPr/>
        </p:nvSpPr>
        <p:spPr>
          <a:xfrm>
            <a:off x="485266" y="2375599"/>
            <a:ext cx="109405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The Kiloview Cradle series include 1RU or 3RU rack-mounted frame, freely mixed with 4 channels (1RU),16 channels/32 channels (3RU) codec modules. It comes with redundant power modules, centralized heat dissipation, ensuring longtime stable operation, and benefits your IP video deployments of any size and complexity.</a:t>
            </a:r>
            <a:endParaRPr lang="zh-CN" altLang="en-US" dirty="0"/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FED810C7-A425-4F78-916E-F16D9DF1C57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6419" y="3695730"/>
            <a:ext cx="4295834" cy="241640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wipe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 15"/>
          <p:cNvSpPr txBox="1"/>
          <p:nvPr>
            <p:custDataLst>
              <p:tags r:id="rId2"/>
            </p:custDataLst>
          </p:nvPr>
        </p:nvSpPr>
        <p:spPr>
          <a:xfrm>
            <a:off x="485267" y="1117576"/>
            <a:ext cx="9636364" cy="41529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30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j-cs"/>
                <a:sym typeface="+mn-ea"/>
              </a:rPr>
              <a:t> </a:t>
            </a:r>
            <a:r>
              <a:rPr kumimoji="0" lang="en-US" altLang="zh-CN" sz="2000" b="1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j-cs"/>
                <a:sym typeface="+mn-ea"/>
              </a:rPr>
              <a:t>Kiloview Cradle Series ---Professional Rack Mounted Devices</a:t>
            </a: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047" y="1774835"/>
            <a:ext cx="5463960" cy="3073478"/>
          </a:xfrm>
          <a:prstGeom prst="rect">
            <a:avLst/>
          </a:prstGeom>
        </p:spPr>
      </p:pic>
      <p:sp>
        <p:nvSpPr>
          <p:cNvPr id="26" name="MH_Others_1"/>
          <p:cNvSpPr/>
          <p:nvPr>
            <p:custDataLst>
              <p:tags r:id="rId4"/>
            </p:custDataLst>
          </p:nvPr>
        </p:nvSpPr>
        <p:spPr>
          <a:xfrm>
            <a:off x="8740790" y="1432202"/>
            <a:ext cx="1123750" cy="112375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" name="MH_Others_3"/>
          <p:cNvSpPr/>
          <p:nvPr>
            <p:custDataLst>
              <p:tags r:id="rId5"/>
            </p:custDataLst>
          </p:nvPr>
        </p:nvSpPr>
        <p:spPr>
          <a:xfrm>
            <a:off x="8824593" y="1516005"/>
            <a:ext cx="956144" cy="956144"/>
          </a:xfrm>
          <a:prstGeom prst="ellipse">
            <a:avLst/>
          </a:prstGeom>
          <a:gradFill>
            <a:gsLst>
              <a:gs pos="0">
                <a:srgbClr val="007BD3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1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Easy to use</a:t>
            </a:r>
          </a:p>
        </p:txBody>
      </p:sp>
      <p:sp>
        <p:nvSpPr>
          <p:cNvPr id="28" name="MH_Others_1"/>
          <p:cNvSpPr/>
          <p:nvPr>
            <p:custDataLst>
              <p:tags r:id="rId6"/>
            </p:custDataLst>
          </p:nvPr>
        </p:nvSpPr>
        <p:spPr>
          <a:xfrm>
            <a:off x="10642335" y="3219568"/>
            <a:ext cx="1147632" cy="114763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9" name="MH_Others_3"/>
          <p:cNvSpPr/>
          <p:nvPr>
            <p:custDataLst>
              <p:tags r:id="rId7"/>
            </p:custDataLst>
          </p:nvPr>
        </p:nvSpPr>
        <p:spPr>
          <a:xfrm>
            <a:off x="10727919" y="3305152"/>
            <a:ext cx="976464" cy="976464"/>
          </a:xfrm>
          <a:prstGeom prst="ellipse">
            <a:avLst/>
          </a:prstGeom>
          <a:gradFill>
            <a:gsLst>
              <a:gs pos="0">
                <a:srgbClr val="007BD3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High reliability</a:t>
            </a:r>
          </a:p>
        </p:txBody>
      </p:sp>
      <p:sp>
        <p:nvSpPr>
          <p:cNvPr id="30" name="MH_Others_1"/>
          <p:cNvSpPr/>
          <p:nvPr>
            <p:custDataLst>
              <p:tags r:id="rId8"/>
            </p:custDataLst>
          </p:nvPr>
        </p:nvSpPr>
        <p:spPr>
          <a:xfrm>
            <a:off x="8824593" y="3998288"/>
            <a:ext cx="1228868" cy="122886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1" name="MH_Others_3"/>
          <p:cNvSpPr/>
          <p:nvPr>
            <p:custDataLst>
              <p:tags r:id="rId9"/>
            </p:custDataLst>
          </p:nvPr>
        </p:nvSpPr>
        <p:spPr>
          <a:xfrm>
            <a:off x="8916235" y="4097434"/>
            <a:ext cx="1045584" cy="1045584"/>
          </a:xfrm>
          <a:prstGeom prst="ellipse">
            <a:avLst/>
          </a:prstGeom>
          <a:gradFill>
            <a:gsLst>
              <a:gs pos="0">
                <a:srgbClr val="007BD3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High flexibility</a:t>
            </a:r>
          </a:p>
        </p:txBody>
      </p:sp>
      <p:sp>
        <p:nvSpPr>
          <p:cNvPr id="5" name="MH_Others_1"/>
          <p:cNvSpPr/>
          <p:nvPr>
            <p:custDataLst>
              <p:tags r:id="rId10"/>
            </p:custDataLst>
          </p:nvPr>
        </p:nvSpPr>
        <p:spPr>
          <a:xfrm>
            <a:off x="6808378" y="1774835"/>
            <a:ext cx="1228868" cy="122886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" name="MH_Others_3"/>
          <p:cNvSpPr/>
          <p:nvPr>
            <p:custDataLst>
              <p:tags r:id="rId11"/>
            </p:custDataLst>
          </p:nvPr>
        </p:nvSpPr>
        <p:spPr>
          <a:xfrm>
            <a:off x="6917540" y="1877028"/>
            <a:ext cx="1045584" cy="1045584"/>
          </a:xfrm>
          <a:prstGeom prst="ellipse">
            <a:avLst/>
          </a:prstGeom>
          <a:gradFill>
            <a:gsLst>
              <a:gs pos="0">
                <a:srgbClr val="007BD3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High density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0" y="-28814"/>
            <a:ext cx="12192000" cy="531322"/>
            <a:chOff x="0" y="-28814"/>
            <a:chExt cx="12192000" cy="531322"/>
          </a:xfrm>
        </p:grpSpPr>
        <p:grpSp>
          <p:nvGrpSpPr>
            <p:cNvPr id="22" name="组合 21"/>
            <p:cNvGrpSpPr/>
            <p:nvPr/>
          </p:nvGrpSpPr>
          <p:grpSpPr>
            <a:xfrm>
              <a:off x="0" y="-28814"/>
              <a:ext cx="12192000" cy="531322"/>
              <a:chOff x="0" y="-4100"/>
              <a:chExt cx="12192000" cy="531322"/>
            </a:xfrm>
          </p:grpSpPr>
          <p:sp>
            <p:nvSpPr>
              <p:cNvPr id="24" name="矩形 23"/>
              <p:cNvSpPr/>
              <p:nvPr>
                <p:custDataLst>
                  <p:tags r:id="rId13"/>
                </p:custDataLst>
              </p:nvPr>
            </p:nvSpPr>
            <p:spPr>
              <a:xfrm>
                <a:off x="0" y="-4100"/>
                <a:ext cx="12192000" cy="531322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5" name="标题 1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9752159" y="112652"/>
                <a:ext cx="2439841" cy="297815"/>
              </a:xfrm>
              <a:prstGeom prst="rect">
                <a:avLst/>
              </a:prstGeom>
            </p:spPr>
            <p:txBody>
              <a:bodyPr vert="horz" lIns="121920" tIns="60960" rIns="121920" bIns="60960" rtlCol="0" anchor="ctr">
                <a:noAutofit/>
              </a:bodyPr>
              <a:lstStyle>
                <a:lvl1pPr algn="l" defTabSz="6858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3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0" marR="0" lvl="0" indent="0" algn="l" defTabSz="68580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+mn-ea"/>
                  </a:rPr>
                  <a:t>Easy the </a:t>
                </a: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+mn-ea"/>
                  </a:rPr>
                  <a:t>IP-based</a:t>
                </a:r>
                <a:r>
                  <a:rPr kumimoji="0" lang="en-US" altLang="zh-CN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+mn-ea"/>
                  </a:rPr>
                  <a:t> video transmission</a:t>
                </a:r>
              </a:p>
            </p:txBody>
          </p:sp>
          <p:pic>
            <p:nvPicPr>
              <p:cNvPr id="39" name="图片 38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7016" y="94757"/>
                <a:ext cx="1042522" cy="333607"/>
              </a:xfrm>
              <a:prstGeom prst="rect">
                <a:avLst/>
              </a:prstGeom>
            </p:spPr>
          </p:pic>
        </p:grpSp>
        <p:sp>
          <p:nvSpPr>
            <p:cNvPr id="23" name="文本框 22"/>
            <p:cNvSpPr txBox="1"/>
            <p:nvPr>
              <p:custDataLst>
                <p:tags r:id="rId12"/>
              </p:custDataLst>
            </p:nvPr>
          </p:nvSpPr>
          <p:spPr>
            <a:xfrm>
              <a:off x="1410425" y="65096"/>
              <a:ext cx="48793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4A1FE"/>
                  </a:solidFill>
                  <a:effectLst/>
                  <a:uLnTx/>
                  <a:uFillTx/>
                  <a:latin typeface="Arial" panose="020B0604020202020204" pitchFamily="34" charset="0"/>
                  <a:ea typeface="等线" panose="02010600030101010101" charset="-122"/>
                  <a:cs typeface="Arial" panose="020B0604020202020204" pitchFamily="34" charset="0"/>
                </a:rPr>
                <a:t>Products</a:t>
              </a:r>
            </a:p>
          </p:txBody>
        </p:sp>
      </p:grp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8831F72D-12D9-4FE4-A1F4-0C61065F35C1}"/>
              </a:ext>
            </a:extLst>
          </p:cNvPr>
          <p:cNvSpPr/>
          <p:nvPr/>
        </p:nvSpPr>
        <p:spPr>
          <a:xfrm>
            <a:off x="381800" y="1679246"/>
            <a:ext cx="1586485" cy="5313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Advantages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：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8B7EB01-0165-40F8-BCBB-A3158A4E0389}"/>
              </a:ext>
            </a:extLst>
          </p:cNvPr>
          <p:cNvSpPr txBox="1"/>
          <p:nvPr/>
        </p:nvSpPr>
        <p:spPr>
          <a:xfrm>
            <a:off x="210335" y="2664124"/>
            <a:ext cx="6652624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1. 4 encoder and decoder modules in a 1RU chassis, 16x or even 32x in a 3RU chassis;</a:t>
            </a:r>
          </a:p>
          <a:p>
            <a:pPr marL="342900" lvl="0" indent="-342900">
              <a:buAutoNum type="arabicPeriod"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  <a:p>
            <a:pPr lvl="0"/>
            <a:r>
              <a:rPr lang="en-US" altLang="zh-CN" sz="1400" dirty="0">
                <a:solidFill>
                  <a:srgbClr val="000000"/>
                </a:solidFill>
                <a:latin typeface="Arial"/>
                <a:ea typeface="微软雅黑"/>
              </a:rPr>
              <a:t>2. </a:t>
            </a:r>
            <a:r>
              <a:rPr lang="zh-CN" altLang="zh-CN" sz="1400" dirty="0">
                <a:solidFill>
                  <a:srgbClr val="000000"/>
                </a:solidFill>
                <a:latin typeface="Arial"/>
                <a:ea typeface="微软雅黑"/>
              </a:rPr>
              <a:t>Plug-in card structure, free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微软雅黑"/>
              </a:rPr>
              <a:t>mixing </a:t>
            </a:r>
            <a:r>
              <a:rPr lang="zh-CN" altLang="zh-CN" sz="1400" dirty="0">
                <a:solidFill>
                  <a:srgbClr val="000000"/>
                </a:solidFill>
                <a:latin typeface="Arial"/>
                <a:ea typeface="微软雅黑"/>
              </a:rPr>
              <a:t>encoding and decoding cards, flexible application and replacement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微软雅黑"/>
              </a:rPr>
              <a:t>;</a:t>
            </a:r>
            <a:br>
              <a:rPr lang="en-US" altLang="zh-CN" sz="1400" dirty="0">
                <a:solidFill>
                  <a:srgbClr val="000000"/>
                </a:solidFill>
                <a:latin typeface="Arial"/>
                <a:ea typeface="微软雅黑"/>
              </a:rPr>
            </a:br>
            <a:endParaRPr lang="zh-CN" altLang="zh-CN" sz="1400" dirty="0">
              <a:solidFill>
                <a:srgbClr val="000000"/>
              </a:solidFill>
              <a:latin typeface="Arial"/>
              <a:ea typeface="微软雅黑"/>
            </a:endParaRPr>
          </a:p>
          <a:p>
            <a:r>
              <a:rPr lang="en-US" altLang="zh-CN" sz="1400" dirty="0">
                <a:solidFill>
                  <a:srgbClr val="000000"/>
                </a:solidFill>
                <a:latin typeface="Arial"/>
                <a:ea typeface="微软雅黑"/>
              </a:rPr>
              <a:t>3. St</a:t>
            </a:r>
            <a:r>
              <a:rPr lang="zh-CN" altLang="zh-CN" sz="1400" dirty="0">
                <a:solidFill>
                  <a:srgbClr val="000000"/>
                </a:solidFill>
                <a:latin typeface="Arial"/>
                <a:ea typeface="微软雅黑"/>
              </a:rPr>
              <a:t>andard dual power modules, dual cooling fan, stable and reliable operation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微软雅黑"/>
              </a:rPr>
              <a:t>;</a:t>
            </a:r>
          </a:p>
          <a:p>
            <a:endParaRPr lang="en-US" altLang="zh-CN" sz="1400" dirty="0">
              <a:solidFill>
                <a:srgbClr val="000000"/>
              </a:solidFill>
              <a:latin typeface="Arial"/>
              <a:ea typeface="微软雅黑"/>
            </a:endParaRPr>
          </a:p>
          <a:p>
            <a:r>
              <a:rPr lang="en-US" altLang="zh-CN" sz="1400" dirty="0">
                <a:solidFill>
                  <a:srgbClr val="000000"/>
                </a:solidFill>
                <a:latin typeface="Arial"/>
                <a:ea typeface="微软雅黑"/>
              </a:rPr>
              <a:t>4. Easy to use, mixing cards and easy to replace.</a:t>
            </a:r>
          </a:p>
          <a:p>
            <a:endParaRPr lang="en-US" altLang="zh-CN" sz="1400" dirty="0">
              <a:solidFill>
                <a:srgbClr val="000000"/>
              </a:solidFill>
              <a:latin typeface="Arial"/>
              <a:ea typeface="微软雅黑"/>
            </a:endParaRPr>
          </a:p>
          <a:p>
            <a:endParaRPr lang="zh-CN" altLang="zh-CN" sz="1400" dirty="0">
              <a:solidFill>
                <a:srgbClr val="000000"/>
              </a:solidFill>
              <a:latin typeface="Arial"/>
              <a:ea typeface="微软雅黑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43295583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ldLvl="0" animBg="1"/>
      <p:bldP spid="27" grpId="0" bldLvl="0" animBg="1"/>
      <p:bldP spid="28" grpId="0" bldLvl="0" animBg="1"/>
      <p:bldP spid="29" grpId="0" bldLvl="0" animBg="1"/>
      <p:bldP spid="30" grpId="0" bldLvl="0" animBg="1"/>
      <p:bldP spid="31" grpId="0" bldLvl="0" animBg="1"/>
      <p:bldP spid="5" grpId="0" bldLvl="0" animBg="1"/>
      <p:bldP spid="3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>
            <p:custDataLst>
              <p:tags r:id="rId2"/>
            </p:custDataLst>
          </p:nvPr>
        </p:nvSpPr>
        <p:spPr>
          <a:xfrm>
            <a:off x="-18472" y="497560"/>
            <a:ext cx="12210472" cy="686361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979559602"/>
              </p:ext>
            </p:extLst>
          </p:nvPr>
        </p:nvGraphicFramePr>
        <p:xfrm>
          <a:off x="352809" y="1570134"/>
          <a:ext cx="11336064" cy="4090875"/>
        </p:xfrm>
        <a:graphic>
          <a:graphicData uri="http://schemas.openxmlformats.org/drawingml/2006/table">
            <a:tbl>
              <a:tblPr firstRow="1" bandRow="1">
                <a:tableStyleId>{E8034E78-7F5D-4C2E-B375-FC64B27BC917}</a:tableStyleId>
              </a:tblPr>
              <a:tblGrid>
                <a:gridCol w="28340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40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40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340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4851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</a:rPr>
                        <a:t>Model/components</a:t>
                      </a:r>
                      <a:endParaRPr lang="zh-CN" sz="1600" kern="100" dirty="0">
                        <a:solidFill>
                          <a:schemeClr val="tx1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6523" marR="66523" marT="0" marB="0"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</a:rPr>
                        <a:t>RU (4CH)</a:t>
                      </a:r>
                      <a:endParaRPr lang="zh-CN" sz="1600" kern="100" dirty="0">
                        <a:solidFill>
                          <a:schemeClr val="tx1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6523" marR="66523" marT="0" marB="0"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kern="1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</a:rPr>
                        <a:t>RU (16CH)</a:t>
                      </a:r>
                      <a:endParaRPr lang="zh-CN" sz="1600" kern="100" dirty="0">
                        <a:solidFill>
                          <a:schemeClr val="tx1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6523" marR="66523" marT="0" marB="0"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kern="1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</a:rPr>
                        <a:t>RU (32CH)</a:t>
                      </a:r>
                      <a:endParaRPr lang="zh-CN" sz="1600" kern="100" dirty="0">
                        <a:solidFill>
                          <a:schemeClr val="tx1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6523" marR="66523" marT="0" marB="0">
                    <a:solidFill>
                      <a:schemeClr val="bg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68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sz="16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sz="16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</a:rPr>
                        <a:t>Frame</a:t>
                      </a:r>
                      <a:endParaRPr lang="zh-CN" sz="1600" kern="100" dirty="0">
                        <a:solidFill>
                          <a:schemeClr val="tx1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6523" marR="66523" marT="0" marB="0"/>
                </a:tc>
                <a:tc>
                  <a:txBody>
                    <a:bodyPr/>
                    <a:lstStyle/>
                    <a:p>
                      <a:pPr indent="266700" algn="ctr">
                        <a:spcAft>
                          <a:spcPts val="0"/>
                        </a:spcAft>
                      </a:pPr>
                      <a:endParaRPr lang="en-US" sz="14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indent="266700"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RU01</a:t>
                      </a:r>
                      <a:endParaRPr lang="zh-CN" sz="1400" kern="100" dirty="0">
                        <a:solidFill>
                          <a:schemeClr val="tx1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6523" marR="66523" marT="0" marB="0"/>
                </a:tc>
                <a:tc gridSpan="2">
                  <a:txBody>
                    <a:bodyPr/>
                    <a:lstStyle/>
                    <a:p>
                      <a:pPr marL="533400" indent="-533400" algn="ctr">
                        <a:spcAft>
                          <a:spcPts val="0"/>
                        </a:spcAft>
                      </a:pPr>
                      <a:endParaRPr lang="en-US" sz="1400" kern="1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6523" marR="66523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91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sz="16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sz="16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sz="16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</a:rPr>
                        <a:t>Power adaptor (optional accessories)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altLang="zh-CN" sz="1600" kern="100" dirty="0">
                        <a:solidFill>
                          <a:schemeClr val="tx1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altLang="zh-CN" sz="1600" kern="100" dirty="0">
                        <a:solidFill>
                          <a:schemeClr val="tx1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6523" marR="6652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7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PU01-35W </a:t>
                      </a:r>
                      <a:r>
                        <a:rPr lang="en-US" altLang="zh-CN" sz="1400" kern="100" dirty="0">
                          <a:solidFill>
                            <a:schemeClr val="tx1"/>
                          </a:solidFill>
                          <a:effectLst/>
                        </a:rPr>
                        <a:t>for 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RU01</a:t>
                      </a:r>
                      <a:endParaRPr lang="zh-CN" sz="1400" kern="100" dirty="0">
                        <a:solidFill>
                          <a:schemeClr val="tx1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6523" marR="6652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PU03-110W for RU03</a:t>
                      </a:r>
                      <a:endParaRPr lang="zh-CN" sz="1400" kern="100" dirty="0">
                        <a:solidFill>
                          <a:schemeClr val="tx1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6523" marR="6652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PU03-300W for RU03S</a:t>
                      </a:r>
                      <a:endParaRPr lang="zh-CN" sz="1400" kern="100" dirty="0">
                        <a:solidFill>
                          <a:schemeClr val="tx1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6523" marR="66523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" name="图片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3873180" y="2486502"/>
            <a:ext cx="1678397" cy="124777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6054146" y="2456489"/>
            <a:ext cx="2713352" cy="99303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3850094" y="4266199"/>
            <a:ext cx="1618038" cy="110107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6723870" y="4285077"/>
            <a:ext cx="1361186" cy="108219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9584379" y="4261211"/>
            <a:ext cx="1626310" cy="1206617"/>
          </a:xfrm>
          <a:prstGeom prst="rect">
            <a:avLst/>
          </a:prstGeom>
        </p:spPr>
      </p:pic>
      <p:sp>
        <p:nvSpPr>
          <p:cNvPr id="21" name="标题 15"/>
          <p:cNvSpPr txBox="1"/>
          <p:nvPr>
            <p:custDataLst>
              <p:tags r:id="rId9"/>
            </p:custDataLst>
          </p:nvPr>
        </p:nvSpPr>
        <p:spPr>
          <a:xfrm>
            <a:off x="0" y="703287"/>
            <a:ext cx="11337762" cy="41767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100" b="1" i="0" u="none" strike="noStrike" kern="1200" cap="none" spc="300" normalizeH="0" baseline="0" noProof="1">
                <a:ln>
                  <a:noFill/>
                </a:ln>
                <a:solidFill>
                  <a:srgbClr val="3282F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 </a:t>
            </a:r>
            <a:r>
              <a:rPr kumimoji="0" lang="en-US" altLang="zh-CN" sz="2000" b="1" i="0" u="none" strike="noStrike" kern="1200" cap="none" spc="0" normalizeH="0" baseline="0" noProof="1">
                <a:ln>
                  <a:noFill/>
                </a:ln>
                <a:solidFill>
                  <a:srgbClr val="007BD4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j-cs"/>
                <a:sym typeface="+mn-ea"/>
              </a:rPr>
              <a:t>Kiloview Cradle Series </a:t>
            </a:r>
            <a:r>
              <a:rPr kumimoji="0" lang="en-US" altLang="zh-CN" sz="2000" b="1" i="0" u="none" strike="noStrike" kern="1200" cap="none" spc="0" normalizeH="0" baseline="0" noProof="1">
                <a:ln>
                  <a:noFill/>
                </a:ln>
                <a:solidFill>
                  <a:srgbClr val="FFFFFF">
                    <a:lumMod val="85000"/>
                  </a:srgbClr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j-cs"/>
                <a:sym typeface="+mn-ea"/>
              </a:rPr>
              <a:t>---Professional </a:t>
            </a:r>
            <a:r>
              <a:rPr kumimoji="0" lang="en-US" altLang="zh-CN" sz="2000" b="1" i="0" u="none" strike="noStrike" kern="1200" cap="none" spc="0" normalizeH="0" baseline="0" noProof="1">
                <a:ln>
                  <a:noFill/>
                </a:ln>
                <a:solidFill>
                  <a:srgbClr val="007BD4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j-cs"/>
                <a:sym typeface="+mn-ea"/>
              </a:rPr>
              <a:t>Rack-mounted </a:t>
            </a:r>
            <a:r>
              <a:rPr kumimoji="0" lang="en-US" altLang="zh-CN" sz="2000" b="1" i="0" u="none" strike="noStrike" kern="1200" cap="none" spc="0" normalizeH="0" baseline="0" noProof="1">
                <a:ln>
                  <a:noFill/>
                </a:ln>
                <a:solidFill>
                  <a:srgbClr val="FFFFFF">
                    <a:lumMod val="85000"/>
                  </a:srgbClr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j-cs"/>
                <a:sym typeface="+mn-ea"/>
              </a:rPr>
              <a:t>devices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0" y="-28814"/>
            <a:ext cx="12192000" cy="531322"/>
            <a:chOff x="0" y="-28814"/>
            <a:chExt cx="12192000" cy="531322"/>
          </a:xfrm>
        </p:grpSpPr>
        <p:grpSp>
          <p:nvGrpSpPr>
            <p:cNvPr id="22" name="组合 21"/>
            <p:cNvGrpSpPr/>
            <p:nvPr/>
          </p:nvGrpSpPr>
          <p:grpSpPr>
            <a:xfrm>
              <a:off x="0" y="-28814"/>
              <a:ext cx="12192000" cy="531322"/>
              <a:chOff x="0" y="-4100"/>
              <a:chExt cx="12192000" cy="531322"/>
            </a:xfrm>
          </p:grpSpPr>
          <p:sp>
            <p:nvSpPr>
              <p:cNvPr id="24" name="矩形 23"/>
              <p:cNvSpPr/>
              <p:nvPr>
                <p:custDataLst>
                  <p:tags r:id="rId11"/>
                </p:custDataLst>
              </p:nvPr>
            </p:nvSpPr>
            <p:spPr>
              <a:xfrm>
                <a:off x="0" y="-4100"/>
                <a:ext cx="12192000" cy="531322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5" name="标题 1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9752159" y="112652"/>
                <a:ext cx="2439841" cy="297815"/>
              </a:xfrm>
              <a:prstGeom prst="rect">
                <a:avLst/>
              </a:prstGeom>
            </p:spPr>
            <p:txBody>
              <a:bodyPr vert="horz" lIns="121920" tIns="60960" rIns="121920" bIns="60960" rtlCol="0" anchor="ctr">
                <a:noAutofit/>
              </a:bodyPr>
              <a:lstStyle>
                <a:lvl1pPr algn="l" defTabSz="6858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3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0" marR="0" lvl="0" indent="0" algn="l" defTabSz="68580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+mn-ea"/>
                  </a:rPr>
                  <a:t>Easy the </a:t>
                </a: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+mn-ea"/>
                  </a:rPr>
                  <a:t>IP-based</a:t>
                </a:r>
                <a:r>
                  <a:rPr kumimoji="0" lang="en-US" altLang="zh-CN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+mn-ea"/>
                  </a:rPr>
                  <a:t> video transmission</a:t>
                </a:r>
              </a:p>
            </p:txBody>
          </p:sp>
          <p:pic>
            <p:nvPicPr>
              <p:cNvPr id="26" name="图片 25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7016" y="94757"/>
                <a:ext cx="1042522" cy="333607"/>
              </a:xfrm>
              <a:prstGeom prst="rect">
                <a:avLst/>
              </a:prstGeom>
            </p:spPr>
          </p:pic>
        </p:grpSp>
        <p:sp>
          <p:nvSpPr>
            <p:cNvPr id="23" name="文本框 22"/>
            <p:cNvSpPr txBox="1"/>
            <p:nvPr>
              <p:custDataLst>
                <p:tags r:id="rId10"/>
              </p:custDataLst>
            </p:nvPr>
          </p:nvSpPr>
          <p:spPr>
            <a:xfrm>
              <a:off x="1410425" y="65096"/>
              <a:ext cx="48793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4A1FE"/>
                  </a:solidFill>
                  <a:effectLst/>
                  <a:uLnTx/>
                  <a:uFillTx/>
                  <a:latin typeface="Arial" panose="020B0604020202020204" pitchFamily="34" charset="0"/>
                  <a:ea typeface="等线" panose="02010600030101010101" charset="-122"/>
                  <a:cs typeface="Arial" panose="020B0604020202020204" pitchFamily="34" charset="0"/>
                </a:rPr>
                <a:t>Products</a:t>
              </a:r>
            </a:p>
          </p:txBody>
        </p:sp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BFA49B6A-7376-4081-8B6F-854257473ABC}"/>
              </a:ext>
            </a:extLst>
          </p:cNvPr>
          <p:cNvSpPr txBox="1"/>
          <p:nvPr/>
        </p:nvSpPr>
        <p:spPr>
          <a:xfrm>
            <a:off x="6976622" y="2204039"/>
            <a:ext cx="855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RU03 </a:t>
            </a:r>
            <a:endParaRPr kumimoji="0" lang="zh-CN" altLang="en-US" sz="1400" b="0" i="0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B5808F4E-54A2-4F64-ACAB-F21AF5D894EE}"/>
              </a:ext>
            </a:extLst>
          </p:cNvPr>
          <p:cNvSpPr txBox="1"/>
          <p:nvPr/>
        </p:nvSpPr>
        <p:spPr>
          <a:xfrm>
            <a:off x="9896426" y="2221773"/>
            <a:ext cx="855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RU03S</a:t>
            </a:r>
            <a:endParaRPr kumimoji="0" lang="zh-CN" altLang="en-US" sz="1400" b="0" i="0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12C12A5-2456-4CE0-BE2C-E87A58B13A4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0124">
            <a:off x="9042056" y="2386058"/>
            <a:ext cx="2505190" cy="126583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3C273253-C3E1-46FE-8B16-C17C9185D37D}"/>
              </a:ext>
            </a:extLst>
          </p:cNvPr>
          <p:cNvSpPr txBox="1"/>
          <p:nvPr/>
        </p:nvSpPr>
        <p:spPr>
          <a:xfrm>
            <a:off x="6289765" y="3347373"/>
            <a:ext cx="24054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0" i="0" dirty="0">
                <a:solidFill>
                  <a:srgbClr val="171A1D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48.2x</a:t>
            </a:r>
            <a:r>
              <a:rPr lang="en-US" altLang="zh-CN" sz="1600" b="1" i="0" dirty="0">
                <a:solidFill>
                  <a:srgbClr val="171A1D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19.95</a:t>
            </a:r>
            <a:r>
              <a:rPr lang="en-US" altLang="zh-CN" sz="1600" b="0" i="0" dirty="0">
                <a:solidFill>
                  <a:srgbClr val="171A1D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x13.2cm</a:t>
            </a:r>
            <a:endParaRPr lang="zh-CN" altLang="en-US" sz="1600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ED411E09-6E58-402B-B679-ABB4AE012929}"/>
              </a:ext>
            </a:extLst>
          </p:cNvPr>
          <p:cNvSpPr txBox="1"/>
          <p:nvPr/>
        </p:nvSpPr>
        <p:spPr>
          <a:xfrm>
            <a:off x="9283429" y="3490193"/>
            <a:ext cx="24054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0" i="0" dirty="0">
                <a:solidFill>
                  <a:srgbClr val="171A1D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48.2x</a:t>
            </a:r>
            <a:r>
              <a:rPr lang="en-US" altLang="zh-CN" sz="1600" b="1" i="0" dirty="0">
                <a:solidFill>
                  <a:srgbClr val="171A1D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25.25</a:t>
            </a:r>
            <a:r>
              <a:rPr lang="en-US" altLang="zh-CN" sz="1600" b="0" i="0" dirty="0">
                <a:solidFill>
                  <a:srgbClr val="171A1D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x13.2cm</a:t>
            </a:r>
            <a:endParaRPr lang="zh-CN" altLang="en-US" sz="1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01151684"/>
      </p:ext>
    </p:extLst>
  </p:cSld>
  <p:clrMapOvr>
    <a:masterClrMapping/>
  </p:clrMapOvr>
  <p:transition>
    <p:wipe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58723" y="0"/>
            <a:ext cx="12192000" cy="531322"/>
            <a:chOff x="0" y="-28814"/>
            <a:chExt cx="12192000" cy="531322"/>
          </a:xfrm>
        </p:grpSpPr>
        <p:grpSp>
          <p:nvGrpSpPr>
            <p:cNvPr id="22" name="组合 21"/>
            <p:cNvGrpSpPr/>
            <p:nvPr/>
          </p:nvGrpSpPr>
          <p:grpSpPr>
            <a:xfrm>
              <a:off x="0" y="-28814"/>
              <a:ext cx="12192000" cy="531322"/>
              <a:chOff x="0" y="-4100"/>
              <a:chExt cx="12192000" cy="531322"/>
            </a:xfrm>
          </p:grpSpPr>
          <p:sp>
            <p:nvSpPr>
              <p:cNvPr id="24" name="矩形 23"/>
              <p:cNvSpPr/>
              <p:nvPr>
                <p:custDataLst>
                  <p:tags r:id="rId3"/>
                </p:custDataLst>
              </p:nvPr>
            </p:nvSpPr>
            <p:spPr>
              <a:xfrm>
                <a:off x="0" y="-4100"/>
                <a:ext cx="12192000" cy="531322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标题 1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9752159" y="112652"/>
                <a:ext cx="2439841" cy="297815"/>
              </a:xfrm>
              <a:prstGeom prst="rect">
                <a:avLst/>
              </a:prstGeom>
            </p:spPr>
            <p:txBody>
              <a:bodyPr vert="horz" lIns="121920" tIns="60960" rIns="121920" bIns="60960" rtlCol="0" anchor="ctr">
                <a:noAutofit/>
              </a:bodyPr>
              <a:lstStyle>
                <a:lvl1pPr algn="l" defTabSz="6858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3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altLang="zh-CN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+mn-ea"/>
                  </a:rPr>
                  <a:t>Easy the </a:t>
                </a:r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+mn-ea"/>
                  </a:rPr>
                  <a:t>IP-based</a:t>
                </a:r>
                <a:r>
                  <a:rPr lang="en-US" altLang="zh-CN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+mn-ea"/>
                  </a:rPr>
                  <a:t> video transmission</a:t>
                </a:r>
              </a:p>
            </p:txBody>
          </p:sp>
          <p:pic>
            <p:nvPicPr>
              <p:cNvPr id="39" name="图片 38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7016" y="94757"/>
                <a:ext cx="1042522" cy="333607"/>
              </a:xfrm>
              <a:prstGeom prst="rect">
                <a:avLst/>
              </a:prstGeom>
            </p:spPr>
          </p:pic>
        </p:grpSp>
        <p:sp>
          <p:nvSpPr>
            <p:cNvPr id="23" name="文本框 22"/>
            <p:cNvSpPr txBox="1"/>
            <p:nvPr>
              <p:custDataLst>
                <p:tags r:id="rId2"/>
              </p:custDataLst>
            </p:nvPr>
          </p:nvSpPr>
          <p:spPr>
            <a:xfrm>
              <a:off x="1410425" y="65096"/>
              <a:ext cx="48793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4A1FE"/>
                  </a:solidFill>
                  <a:effectLst/>
                  <a:uLnTx/>
                  <a:uFillTx/>
                  <a:latin typeface="Arial" panose="020B0604020202020204" pitchFamily="34" charset="0"/>
                  <a:ea typeface="等线" panose="02010600030101010101" charset="-122"/>
                  <a:cs typeface="Arial" panose="020B0604020202020204" pitchFamily="34" charset="0"/>
                </a:rPr>
                <a:t>Products</a:t>
              </a:r>
            </a:p>
          </p:txBody>
        </p:sp>
      </p:grp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4374BD2F-F1BA-4D0B-9B5B-2DC34047EA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9010868"/>
              </p:ext>
            </p:extLst>
          </p:nvPr>
        </p:nvGraphicFramePr>
        <p:xfrm>
          <a:off x="1082180" y="727314"/>
          <a:ext cx="8943598" cy="536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482">
                  <a:extLst>
                    <a:ext uri="{9D8B030D-6E8A-4147-A177-3AD203B41FA5}">
                      <a16:colId xmlns:a16="http://schemas.microsoft.com/office/drawing/2014/main" val="4188825950"/>
                    </a:ext>
                  </a:extLst>
                </a:gridCol>
                <a:gridCol w="1112646">
                  <a:extLst>
                    <a:ext uri="{9D8B030D-6E8A-4147-A177-3AD203B41FA5}">
                      <a16:colId xmlns:a16="http://schemas.microsoft.com/office/drawing/2014/main" val="1784364290"/>
                    </a:ext>
                  </a:extLst>
                </a:gridCol>
                <a:gridCol w="1241494">
                  <a:extLst>
                    <a:ext uri="{9D8B030D-6E8A-4147-A177-3AD203B41FA5}">
                      <a16:colId xmlns:a16="http://schemas.microsoft.com/office/drawing/2014/main" val="2246607468"/>
                    </a:ext>
                  </a:extLst>
                </a:gridCol>
                <a:gridCol w="1241494">
                  <a:extLst>
                    <a:ext uri="{9D8B030D-6E8A-4147-A177-3AD203B41FA5}">
                      <a16:colId xmlns:a16="http://schemas.microsoft.com/office/drawing/2014/main" val="3993441983"/>
                    </a:ext>
                  </a:extLst>
                </a:gridCol>
                <a:gridCol w="1241494">
                  <a:extLst>
                    <a:ext uri="{9D8B030D-6E8A-4147-A177-3AD203B41FA5}">
                      <a16:colId xmlns:a16="http://schemas.microsoft.com/office/drawing/2014/main" val="2303800537"/>
                    </a:ext>
                  </a:extLst>
                </a:gridCol>
                <a:gridCol w="1241494">
                  <a:extLst>
                    <a:ext uri="{9D8B030D-6E8A-4147-A177-3AD203B41FA5}">
                      <a16:colId xmlns:a16="http://schemas.microsoft.com/office/drawing/2014/main" val="1657597078"/>
                    </a:ext>
                  </a:extLst>
                </a:gridCol>
                <a:gridCol w="1241494">
                  <a:extLst>
                    <a:ext uri="{9D8B030D-6E8A-4147-A177-3AD203B41FA5}">
                      <a16:colId xmlns:a16="http://schemas.microsoft.com/office/drawing/2014/main" val="2184296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Encoding Card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RE-1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2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RE-2</a:t>
                      </a:r>
                      <a:endParaRPr lang="zh-CN" altLang="en-US" sz="12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REN-1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REN-2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RE-100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REN-100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76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Video Interface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1*BNC SDI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1*HDMI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1*BNC SDI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1*HDMI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2*BNC SDI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2*BNC SDI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430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Video Loop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1*BNC SDI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1*HDMI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1*BNC SDI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1*HDMI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2*BNC SDI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2*BNC SDI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842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NDI|HX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N/A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N/A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NDI|HX 1.0 and 2.0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NDI|HX 1.0 and 2.0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N/A</a:t>
                      </a:r>
                      <a:endParaRPr lang="zh-CN" altLang="en-US" sz="1200" dirty="0"/>
                    </a:p>
                    <a:p>
                      <a:pPr algn="ctr"/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NDI|HX 1.0 and 2.0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627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Video Encoding</a:t>
                      </a:r>
                      <a:endParaRPr lang="zh-CN" altLang="en-US" sz="1200" dirty="0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H.264/AVC, Motion-JPEG</a:t>
                      </a:r>
                      <a:endParaRPr lang="zh-CN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870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Audio Interface</a:t>
                      </a:r>
                      <a:endParaRPr lang="zh-CN" altLang="en-US" sz="1200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1*3.5mm Line in</a:t>
                      </a:r>
                      <a:endParaRPr lang="zh-CN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N/A</a:t>
                      </a:r>
                      <a:endParaRPr lang="zh-CN" altLang="en-US" sz="1200" dirty="0"/>
                    </a:p>
                    <a:p>
                      <a:pPr algn="ctr"/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N/A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442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Audio Encoding</a:t>
                      </a:r>
                      <a:endParaRPr lang="zh-CN" altLang="en-US" sz="1200" dirty="0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AAC/G.711</a:t>
                      </a:r>
                      <a:endParaRPr lang="zh-CN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97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Network</a:t>
                      </a:r>
                      <a:endParaRPr lang="zh-CN" altLang="en-US" sz="1200" dirty="0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Ethernet</a:t>
                      </a:r>
                      <a:endParaRPr lang="zh-CN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028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Image/Text Overlay</a:t>
                      </a:r>
                      <a:endParaRPr lang="zh-CN" altLang="en-US" sz="1200" dirty="0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Custom defined text and picture overlay supported, which can be set to any position on the screen</a:t>
                      </a:r>
                      <a:endParaRPr lang="zh-CN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9544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Video Rotate/Crop</a:t>
                      </a:r>
                      <a:endParaRPr lang="zh-CN" altLang="en-US" sz="1200" dirty="0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Supported</a:t>
                      </a:r>
                      <a:endParaRPr lang="zh-CN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349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Resolution</a:t>
                      </a:r>
                      <a:endParaRPr lang="zh-CN" altLang="en-US" sz="1200" dirty="0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Up to 1080P60Hz</a:t>
                      </a:r>
                      <a:endParaRPr lang="zh-CN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292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Protocols Supported</a:t>
                      </a:r>
                      <a:endParaRPr lang="zh-CN" altLang="en-US" sz="1200" dirty="0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SRT/RTMP/ RTMPS/HLS/TS over UDP/RTP/RTSP /</a:t>
                      </a:r>
                      <a:r>
                        <a:rPr lang="en-US" altLang="zh-CN" sz="1200" dirty="0" err="1"/>
                        <a:t>Onvif</a:t>
                      </a:r>
                      <a:endParaRPr lang="zh-CN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840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Management</a:t>
                      </a:r>
                      <a:endParaRPr lang="zh-CN" altLang="en-US" sz="1200" dirty="0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	Web</a:t>
                      </a:r>
                      <a:endParaRPr lang="zh-CN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208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Applicable Frame</a:t>
                      </a:r>
                      <a:endParaRPr lang="zh-CN" altLang="en-US" sz="1200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RU01/RU03/RU03S</a:t>
                      </a:r>
                      <a:endParaRPr lang="zh-CN" altLang="en-US" sz="1200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RU03S</a:t>
                      </a:r>
                      <a:endParaRPr lang="zh-CN" altLang="en-US" sz="1200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RU03S</a:t>
                      </a:r>
                      <a:endParaRPr lang="zh-CN" altLang="en-US" sz="1200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9472582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359313437"/>
      </p:ext>
    </p:extLst>
  </p:cSld>
  <p:clrMapOvr>
    <a:masterClrMapping/>
  </p:clrMapOvr>
  <p:transition>
    <p:wipe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58723" y="0"/>
            <a:ext cx="12192000" cy="531322"/>
            <a:chOff x="0" y="-28814"/>
            <a:chExt cx="12192000" cy="531322"/>
          </a:xfrm>
        </p:grpSpPr>
        <p:grpSp>
          <p:nvGrpSpPr>
            <p:cNvPr id="22" name="组合 21"/>
            <p:cNvGrpSpPr/>
            <p:nvPr/>
          </p:nvGrpSpPr>
          <p:grpSpPr>
            <a:xfrm>
              <a:off x="0" y="-28814"/>
              <a:ext cx="12192000" cy="531322"/>
              <a:chOff x="0" y="-4100"/>
              <a:chExt cx="12192000" cy="531322"/>
            </a:xfrm>
          </p:grpSpPr>
          <p:sp>
            <p:nvSpPr>
              <p:cNvPr id="24" name="矩形 23"/>
              <p:cNvSpPr/>
              <p:nvPr>
                <p:custDataLst>
                  <p:tags r:id="rId3"/>
                </p:custDataLst>
              </p:nvPr>
            </p:nvSpPr>
            <p:spPr>
              <a:xfrm>
                <a:off x="0" y="-4100"/>
                <a:ext cx="12192000" cy="531322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标题 1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9752159" y="112652"/>
                <a:ext cx="2439841" cy="297815"/>
              </a:xfrm>
              <a:prstGeom prst="rect">
                <a:avLst/>
              </a:prstGeom>
            </p:spPr>
            <p:txBody>
              <a:bodyPr vert="horz" lIns="121920" tIns="60960" rIns="121920" bIns="60960" rtlCol="0" anchor="ctr">
                <a:noAutofit/>
              </a:bodyPr>
              <a:lstStyle>
                <a:lvl1pPr algn="l" defTabSz="6858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3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altLang="zh-CN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+mn-ea"/>
                  </a:rPr>
                  <a:t>Easy the </a:t>
                </a:r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+mn-ea"/>
                  </a:rPr>
                  <a:t>IP-based</a:t>
                </a:r>
                <a:r>
                  <a:rPr lang="en-US" altLang="zh-CN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+mn-ea"/>
                  </a:rPr>
                  <a:t> video transmission</a:t>
                </a:r>
              </a:p>
            </p:txBody>
          </p:sp>
          <p:pic>
            <p:nvPicPr>
              <p:cNvPr id="39" name="图片 38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7016" y="94757"/>
                <a:ext cx="1042522" cy="333607"/>
              </a:xfrm>
              <a:prstGeom prst="rect">
                <a:avLst/>
              </a:prstGeom>
            </p:spPr>
          </p:pic>
        </p:grpSp>
        <p:sp>
          <p:nvSpPr>
            <p:cNvPr id="23" name="文本框 22"/>
            <p:cNvSpPr txBox="1"/>
            <p:nvPr>
              <p:custDataLst>
                <p:tags r:id="rId2"/>
              </p:custDataLst>
            </p:nvPr>
          </p:nvSpPr>
          <p:spPr>
            <a:xfrm>
              <a:off x="1410425" y="65096"/>
              <a:ext cx="48793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4A1FE"/>
                  </a:solidFill>
                  <a:effectLst/>
                  <a:uLnTx/>
                  <a:uFillTx/>
                  <a:latin typeface="Arial" panose="020B0604020202020204" pitchFamily="34" charset="0"/>
                  <a:ea typeface="等线" panose="02010600030101010101" charset="-122"/>
                  <a:cs typeface="Arial" panose="020B0604020202020204" pitchFamily="34" charset="0"/>
                </a:rPr>
                <a:t>Products</a:t>
              </a:r>
            </a:p>
          </p:txBody>
        </p:sp>
      </p:grp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CBDF5E6F-6904-4677-98D7-1A7F9AC472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585653"/>
              </p:ext>
            </p:extLst>
          </p:nvPr>
        </p:nvGraphicFramePr>
        <p:xfrm>
          <a:off x="553382" y="966285"/>
          <a:ext cx="10883900" cy="50836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12296">
                  <a:extLst>
                    <a:ext uri="{9D8B030D-6E8A-4147-A177-3AD203B41FA5}">
                      <a16:colId xmlns:a16="http://schemas.microsoft.com/office/drawing/2014/main" val="1828560443"/>
                    </a:ext>
                  </a:extLst>
                </a:gridCol>
                <a:gridCol w="2738836">
                  <a:extLst>
                    <a:ext uri="{9D8B030D-6E8A-4147-A177-3AD203B41FA5}">
                      <a16:colId xmlns:a16="http://schemas.microsoft.com/office/drawing/2014/main" val="1484251237"/>
                    </a:ext>
                  </a:extLst>
                </a:gridCol>
                <a:gridCol w="3037979">
                  <a:extLst>
                    <a:ext uri="{9D8B030D-6E8A-4147-A177-3AD203B41FA5}">
                      <a16:colId xmlns:a16="http://schemas.microsoft.com/office/drawing/2014/main" val="1073299411"/>
                    </a:ext>
                  </a:extLst>
                </a:gridCol>
                <a:gridCol w="2694789">
                  <a:extLst>
                    <a:ext uri="{9D8B030D-6E8A-4147-A177-3AD203B41FA5}">
                      <a16:colId xmlns:a16="http://schemas.microsoft.com/office/drawing/2014/main" val="804585111"/>
                    </a:ext>
                  </a:extLst>
                </a:gridCol>
              </a:tblGrid>
              <a:tr h="354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Decoding Card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RD-230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RD-300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RMG-300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25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Video output</a:t>
                      </a:r>
                    </a:p>
                  </a:txBody>
                  <a:tcPr marL="9525" marR="9525" marT="9525" marB="0" anchor="b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1*3G- SDI+DVI (compatible HDMI1.4/DVI1.0/VGA)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1*3G- SDI+1*HDMI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1*3G- SDI+1*HDMI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1690179"/>
                  </a:ext>
                </a:extLst>
              </a:tr>
              <a:tr h="33818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Network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 * 100M/1000M RJ- 45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2 * 100M/1000M RJ-45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2 * 100M/1000M RJ-45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46661203"/>
                  </a:ext>
                </a:extLst>
              </a:tr>
              <a:tr h="4667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Video Decoding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H.264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H.265/H.264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H.265/H.264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9612906"/>
                  </a:ext>
                </a:extLst>
              </a:tr>
              <a:tr h="6191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Decoding Capacity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Up to 4 channels decoding (4*1080P30 or 2*1080P60 and belo</a:t>
                      </a:r>
                      <a:r>
                        <a:rPr lang="en-US" altLang="zh-CN" sz="1200" u="none" strike="noStrike" dirty="0">
                          <a:effectLst/>
                        </a:rPr>
                        <a:t>w</a:t>
                      </a:r>
                      <a:r>
                        <a:rPr lang="en-US" sz="1200" u="none" strike="noStrike" dirty="0">
                          <a:effectLst/>
                        </a:rPr>
                        <a:t>）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Up to 9 channels decoding (9*1080P30 or 8*1080P60)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Up to 9 channels decoding (9*1080P30 or 8*1080P60)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94049526"/>
                  </a:ext>
                </a:extLst>
              </a:tr>
              <a:tr h="6000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Protocols Supported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SRT/RTMP/RTMPS/RTMP Server/HLS/</a:t>
                      </a:r>
                      <a:br>
                        <a:rPr lang="en-US" sz="1200" u="none" strike="noStrike" dirty="0">
                          <a:effectLst/>
                        </a:rPr>
                      </a:br>
                      <a:r>
                        <a:rPr lang="en-US" sz="1200" u="none" strike="noStrike" dirty="0">
                          <a:effectLst/>
                        </a:rPr>
                        <a:t>TS over UDP/RTP/RTSP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NDI|HX2.0/SRT/RTMP/RTMPS/RTMP Server/</a:t>
                      </a:r>
                      <a:br>
                        <a:rPr lang="en-US" sz="1200" u="none" strike="noStrike" dirty="0">
                          <a:effectLst/>
                        </a:rPr>
                      </a:br>
                      <a:r>
                        <a:rPr lang="en-US" sz="1200" u="none" strike="noStrike" dirty="0">
                          <a:effectLst/>
                        </a:rPr>
                        <a:t>HLS/TS over UDP/RTP/RTSP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NDI|HX2.0/SRT/RTMP/RTMPS/RTMP Server/</a:t>
                      </a:r>
                      <a:br>
                        <a:rPr lang="en-US" sz="1200" u="none" strike="noStrike" dirty="0">
                          <a:effectLst/>
                        </a:rPr>
                      </a:br>
                      <a:r>
                        <a:rPr lang="en-US" sz="1200" u="none" strike="noStrike" dirty="0">
                          <a:effectLst/>
                        </a:rPr>
                        <a:t>HLS/TS over UDP/RTP/RTSP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0609205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Protocol conversion capability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N/A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9 CH 1080P video conversion simultaneously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64149427"/>
                  </a:ext>
                </a:extLst>
              </a:tr>
              <a:tr h="3300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Audio Decoding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AAC/G.711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212931"/>
                  </a:ext>
                </a:extLst>
              </a:tr>
              <a:tr h="2980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Audio Output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SDI/HDMI Embedded, or 3.5mm Analog Output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018237"/>
                  </a:ext>
                </a:extLst>
              </a:tr>
              <a:tr h="31878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Video Preview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Supported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890587"/>
                  </a:ext>
                </a:extLst>
              </a:tr>
              <a:tr h="3256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Image/Text Overlay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Supported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611676"/>
                  </a:ext>
                </a:extLst>
              </a:tr>
              <a:tr h="35085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Management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Web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226765"/>
                  </a:ext>
                </a:extLst>
              </a:tr>
              <a:tr h="28127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Applicable Frame</a:t>
                      </a:r>
                      <a:endParaRPr lang="zh-CN" altLang="en-US" sz="1200" dirty="0"/>
                    </a:p>
                  </a:txBody>
                  <a:tcPr marL="9525" marR="9525" marT="9525" marB="0" anchor="b"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RU01/RU03/RU03S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495577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156723252"/>
      </p:ext>
    </p:extLst>
  </p:cSld>
  <p:clrMapOvr>
    <a:masterClrMapping/>
  </p:clrMapOvr>
  <p:transition>
    <p:wipe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 15"/>
          <p:cNvSpPr txBox="1"/>
          <p:nvPr>
            <p:custDataLst>
              <p:tags r:id="rId2"/>
            </p:custDataLst>
          </p:nvPr>
        </p:nvSpPr>
        <p:spPr>
          <a:xfrm>
            <a:off x="485267" y="1117576"/>
            <a:ext cx="9636364" cy="41529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30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j-cs"/>
                <a:sym typeface="+mn-ea"/>
              </a:rPr>
              <a:t> </a:t>
            </a:r>
            <a:r>
              <a:rPr kumimoji="0" lang="en-US" altLang="zh-CN" sz="2000" b="1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j-cs"/>
                <a:sym typeface="+mn-ea"/>
              </a:rPr>
              <a:t>Kiloview Cradle Series ---Differences RU03 and RU03S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0" y="17515"/>
            <a:ext cx="12192000" cy="531322"/>
            <a:chOff x="0" y="-28814"/>
            <a:chExt cx="12192000" cy="531322"/>
          </a:xfrm>
        </p:grpSpPr>
        <p:grpSp>
          <p:nvGrpSpPr>
            <p:cNvPr id="22" name="组合 21"/>
            <p:cNvGrpSpPr/>
            <p:nvPr/>
          </p:nvGrpSpPr>
          <p:grpSpPr>
            <a:xfrm>
              <a:off x="0" y="-28814"/>
              <a:ext cx="12192000" cy="531322"/>
              <a:chOff x="0" y="-4100"/>
              <a:chExt cx="12192000" cy="531322"/>
            </a:xfrm>
          </p:grpSpPr>
          <p:sp>
            <p:nvSpPr>
              <p:cNvPr id="24" name="矩形 23"/>
              <p:cNvSpPr/>
              <p:nvPr>
                <p:custDataLst>
                  <p:tags r:id="rId4"/>
                </p:custDataLst>
              </p:nvPr>
            </p:nvSpPr>
            <p:spPr>
              <a:xfrm>
                <a:off x="0" y="-4100"/>
                <a:ext cx="12192000" cy="531322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5" name="标题 1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9752159" y="112652"/>
                <a:ext cx="2439841" cy="297815"/>
              </a:xfrm>
              <a:prstGeom prst="rect">
                <a:avLst/>
              </a:prstGeom>
            </p:spPr>
            <p:txBody>
              <a:bodyPr vert="horz" lIns="121920" tIns="60960" rIns="121920" bIns="60960" rtlCol="0" anchor="ctr">
                <a:noAutofit/>
              </a:bodyPr>
              <a:lstStyle>
                <a:lvl1pPr algn="l" defTabSz="6858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3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0" marR="0" lvl="0" indent="0" algn="l" defTabSz="68580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+mn-ea"/>
                  </a:rPr>
                  <a:t>Easy the </a:t>
                </a: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+mn-ea"/>
                  </a:rPr>
                  <a:t>IP-based</a:t>
                </a:r>
                <a:r>
                  <a:rPr kumimoji="0" lang="en-US" altLang="zh-CN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+mn-ea"/>
                  </a:rPr>
                  <a:t> video transmission</a:t>
                </a:r>
              </a:p>
            </p:txBody>
          </p:sp>
          <p:pic>
            <p:nvPicPr>
              <p:cNvPr id="39" name="图片 38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7016" y="94757"/>
                <a:ext cx="1042522" cy="333607"/>
              </a:xfrm>
              <a:prstGeom prst="rect">
                <a:avLst/>
              </a:prstGeom>
            </p:spPr>
          </p:pic>
        </p:grpSp>
        <p:sp>
          <p:nvSpPr>
            <p:cNvPr id="23" name="文本框 22"/>
            <p:cNvSpPr txBox="1"/>
            <p:nvPr>
              <p:custDataLst>
                <p:tags r:id="rId3"/>
              </p:custDataLst>
            </p:nvPr>
          </p:nvSpPr>
          <p:spPr>
            <a:xfrm>
              <a:off x="1410425" y="65096"/>
              <a:ext cx="48793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4A1FE"/>
                  </a:solidFill>
                  <a:effectLst/>
                  <a:uLnTx/>
                  <a:uFillTx/>
                  <a:latin typeface="Arial" panose="020B0604020202020204" pitchFamily="34" charset="0"/>
                  <a:ea typeface="等线" panose="02010600030101010101" charset="-122"/>
                  <a:cs typeface="Arial" panose="020B0604020202020204" pitchFamily="34" charset="0"/>
                </a:rPr>
                <a:t>Products</a:t>
              </a:r>
            </a:p>
          </p:txBody>
        </p:sp>
      </p:grpSp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7881BB66-D527-4BE2-B1A4-E8EFF4418F60}"/>
              </a:ext>
            </a:extLst>
          </p:cNvPr>
          <p:cNvSpPr/>
          <p:nvPr/>
        </p:nvSpPr>
        <p:spPr>
          <a:xfrm>
            <a:off x="253579" y="3220117"/>
            <a:ext cx="2067472" cy="4446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j-cs"/>
                <a:sym typeface="+mn-ea"/>
              </a:rPr>
              <a:t>Differences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4A677C0-2CA0-442C-BDE2-2A2DD96A1685}"/>
              </a:ext>
            </a:extLst>
          </p:cNvPr>
          <p:cNvSpPr txBox="1"/>
          <p:nvPr/>
        </p:nvSpPr>
        <p:spPr>
          <a:xfrm>
            <a:off x="253578" y="4042859"/>
            <a:ext cx="707711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000000"/>
                </a:solidFill>
                <a:latin typeface="Arial"/>
                <a:ea typeface="微软雅黑"/>
              </a:rPr>
              <a:t>1. Power supply: RU03-110W, RU03S-300W;</a:t>
            </a:r>
          </a:p>
          <a:p>
            <a:pPr marL="342900" indent="-342900">
              <a:buAutoNum type="arabicPeriod"/>
            </a:pPr>
            <a:endParaRPr lang="en-US" altLang="zh-CN" sz="1400" dirty="0">
              <a:solidFill>
                <a:srgbClr val="000000"/>
              </a:solidFill>
              <a:latin typeface="Arial"/>
              <a:ea typeface="微软雅黑"/>
            </a:endParaRPr>
          </a:p>
          <a:p>
            <a:r>
              <a:rPr lang="en-US" altLang="zh-CN" sz="1400" dirty="0">
                <a:solidFill>
                  <a:srgbClr val="000000"/>
                </a:solidFill>
                <a:latin typeface="Arial"/>
                <a:ea typeface="微软雅黑"/>
              </a:rPr>
              <a:t>2. RE-100 and REN-100 cards special for RU03S;</a:t>
            </a:r>
          </a:p>
          <a:p>
            <a:endParaRPr lang="en-US" altLang="zh-CN" sz="1400" dirty="0">
              <a:solidFill>
                <a:srgbClr val="000000"/>
              </a:solidFill>
              <a:latin typeface="Arial"/>
              <a:ea typeface="微软雅黑"/>
            </a:endParaRPr>
          </a:p>
          <a:p>
            <a:r>
              <a:rPr lang="en-US" altLang="zh-CN" sz="1400" dirty="0">
                <a:solidFill>
                  <a:srgbClr val="000000"/>
                </a:solidFill>
                <a:latin typeface="Arial"/>
                <a:ea typeface="微软雅黑"/>
              </a:rPr>
              <a:t>3. RU03 is for 16 channels single cards, while RU03S is for 16 channels dual cards/single cards;</a:t>
            </a:r>
          </a:p>
          <a:p>
            <a:endParaRPr lang="en-US" altLang="zh-CN" sz="1400" dirty="0">
              <a:solidFill>
                <a:srgbClr val="000000"/>
              </a:solidFill>
              <a:latin typeface="Arial"/>
              <a:ea typeface="微软雅黑"/>
            </a:endParaRPr>
          </a:p>
          <a:p>
            <a:r>
              <a:rPr lang="en-US" altLang="zh-CN" sz="1400" dirty="0">
                <a:solidFill>
                  <a:srgbClr val="000000"/>
                </a:solidFill>
                <a:latin typeface="Arial"/>
                <a:ea typeface="微软雅黑"/>
              </a:rPr>
              <a:t>4. Single cards including RE-1, RE-2, REN-1, REN-2, RD-230, RD-300, RMG-300 can be inserted into RU01, RU03 and RU03S; Only </a:t>
            </a:r>
            <a:r>
              <a:rPr lang="en-US" altLang="zh-CN" sz="1400" b="1" dirty="0">
                <a:solidFill>
                  <a:srgbClr val="000000"/>
                </a:solidFill>
                <a:latin typeface="Arial"/>
                <a:ea typeface="微软雅黑"/>
              </a:rPr>
              <a:t>RE-100 and REN-100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微软雅黑"/>
              </a:rPr>
              <a:t>cards are inserted into RU03S.</a:t>
            </a:r>
            <a:endParaRPr lang="zh-CN" altLang="en-US" sz="1400" dirty="0">
              <a:solidFill>
                <a:srgbClr val="000000"/>
              </a:solidFill>
              <a:latin typeface="Arial"/>
              <a:ea typeface="微软雅黑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60E6BDA3-9045-49BE-952F-093526D4FD5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7540" y="1608291"/>
            <a:ext cx="4793474" cy="269632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57975AF5-3C49-4D7D-804D-677566998A7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698" y="4304620"/>
            <a:ext cx="4355024" cy="2449702"/>
          </a:xfrm>
          <a:prstGeom prst="rect">
            <a:avLst/>
          </a:prstGeom>
        </p:spPr>
      </p:pic>
      <p:sp>
        <p:nvSpPr>
          <p:cNvPr id="34" name="矩形: 圆角 33">
            <a:extLst>
              <a:ext uri="{FF2B5EF4-FFF2-40B4-BE49-F238E27FC236}">
                <a16:creationId xmlns:a16="http://schemas.microsoft.com/office/drawing/2014/main" id="{9D2E667B-00CE-4F83-BDA6-30F0E8A4D21D}"/>
              </a:ext>
            </a:extLst>
          </p:cNvPr>
          <p:cNvSpPr/>
          <p:nvPr/>
        </p:nvSpPr>
        <p:spPr>
          <a:xfrm>
            <a:off x="9360976" y="1491535"/>
            <a:ext cx="1681813" cy="4080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RU03-16CH</a:t>
            </a:r>
          </a:p>
        </p:txBody>
      </p:sp>
      <p:sp>
        <p:nvSpPr>
          <p:cNvPr id="35" name="矩形: 圆角 34">
            <a:extLst>
              <a:ext uri="{FF2B5EF4-FFF2-40B4-BE49-F238E27FC236}">
                <a16:creationId xmlns:a16="http://schemas.microsoft.com/office/drawing/2014/main" id="{9650EDD9-E608-4B2A-BF07-FBEAC89C5B0B}"/>
              </a:ext>
            </a:extLst>
          </p:cNvPr>
          <p:cNvSpPr/>
          <p:nvPr/>
        </p:nvSpPr>
        <p:spPr>
          <a:xfrm>
            <a:off x="9508210" y="3896601"/>
            <a:ext cx="1791539" cy="4080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RU03S-32CH</a:t>
            </a:r>
          </a:p>
        </p:txBody>
      </p:sp>
      <p:sp>
        <p:nvSpPr>
          <p:cNvPr id="36" name="矩形: 圆角 35">
            <a:extLst>
              <a:ext uri="{FF2B5EF4-FFF2-40B4-BE49-F238E27FC236}">
                <a16:creationId xmlns:a16="http://schemas.microsoft.com/office/drawing/2014/main" id="{A54E8747-A316-4E95-BE27-99157DEA6653}"/>
              </a:ext>
            </a:extLst>
          </p:cNvPr>
          <p:cNvSpPr/>
          <p:nvPr/>
        </p:nvSpPr>
        <p:spPr>
          <a:xfrm>
            <a:off x="192967" y="1789430"/>
            <a:ext cx="2067472" cy="4446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j-cs"/>
                <a:sym typeface="+mn-ea"/>
              </a:rPr>
              <a:t>Similarities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1FD90BDB-BAC2-4E86-973C-B01E7CCEB124}"/>
              </a:ext>
            </a:extLst>
          </p:cNvPr>
          <p:cNvSpPr txBox="1"/>
          <p:nvPr/>
        </p:nvSpPr>
        <p:spPr>
          <a:xfrm>
            <a:off x="119260" y="2311280"/>
            <a:ext cx="66639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000000"/>
                </a:solidFill>
                <a:latin typeface="Arial"/>
                <a:ea typeface="微软雅黑"/>
              </a:rPr>
              <a:t>1. Both are with16 cards slots</a:t>
            </a:r>
          </a:p>
          <a:p>
            <a:r>
              <a:rPr lang="en-US" altLang="zh-CN" sz="1400" dirty="0">
                <a:solidFill>
                  <a:srgbClr val="000000"/>
                </a:solidFill>
                <a:latin typeface="Arial"/>
                <a:ea typeface="微软雅黑"/>
              </a:rPr>
              <a:t>2. RU03S compatible with single input/output cards </a:t>
            </a:r>
            <a:endParaRPr lang="zh-CN" altLang="en-US" sz="1400" dirty="0">
              <a:solidFill>
                <a:srgbClr val="000000"/>
              </a:solidFill>
              <a:latin typeface="Arial"/>
              <a:ea typeface="微软雅黑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5884824"/>
      </p:ext>
    </p:extLst>
  </p:cSld>
  <p:clrMapOvr>
    <a:masterClrMapping/>
  </p:clrMapOvr>
  <p:transition>
    <p:wipe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660550" y="2776419"/>
            <a:ext cx="10196830" cy="658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dirty="0">
                <a:solidFill>
                  <a:srgbClr val="0099FF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ea typeface="微软雅黑" panose="020B0503020204020204" pitchFamily="34" charset="-122"/>
              </a:rPr>
              <a:t>Any In   Any Out   Anywhere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99FF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uLnTx/>
              <a:uFillTx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>
            <p:custDataLst>
              <p:tags r:id="rId5"/>
            </p:custDataLst>
          </p:nvPr>
        </p:nvSpPr>
        <p:spPr>
          <a:xfrm>
            <a:off x="0" y="5846985"/>
            <a:ext cx="12192000" cy="10129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2340983" y="5905249"/>
            <a:ext cx="4265930" cy="41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pitchFamily="34" charset="-122"/>
              </a:rPr>
              <a:t>KILOVIEW Electronics Co., Ltd.</a:t>
            </a:r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2340983" y="6236600"/>
            <a:ext cx="9008745" cy="526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</a:rPr>
              <a:t>Tel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</a:rPr>
              <a:t>：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</a:rPr>
              <a:t>86-731-88315979         E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</a:rPr>
              <a:t>：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</a:rPr>
              <a:t>info@kiloview.com         Support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</a:rPr>
              <a:t>：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hlinkClick r:id="rId12"/>
              </a:rPr>
              <a:t>support@kiloview.com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</a:rPr>
              <a:t>         </a:t>
            </a:r>
            <a:b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</a:rPr>
            </a:b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</a:rPr>
              <a:t>Add: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</a:rPr>
              <a:t> </a:t>
            </a:r>
            <a:r>
              <a:rPr sz="10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</a:rPr>
              <a:t>188#, Middle Huanbao Rd., </a:t>
            </a:r>
            <a:r>
              <a:rPr sz="1000" dirty="0" err="1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</a:rPr>
              <a:t>Yuhua</a:t>
            </a:r>
            <a:r>
              <a:rPr sz="10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</a:rPr>
              <a:t> District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</a:rPr>
              <a:t>, </a:t>
            </a:r>
            <a:r>
              <a:rPr sz="10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</a:rPr>
              <a:t>Changsha, Hunan Province,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</a:rPr>
              <a:t> </a:t>
            </a:r>
            <a:r>
              <a:rPr sz="10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</a:rPr>
              <a:t>China</a:t>
            </a: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398" y="5878046"/>
            <a:ext cx="1686187" cy="93464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957" y="2039575"/>
            <a:ext cx="2240016" cy="71680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0995419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3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099553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7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099553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3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90607"/>
  <p:tag name="MH_LIBRARY" val="CONTENTS"/>
  <p:tag name="MH_TYPE" val="OTHERS"/>
  <p:tag name="ID" val="626777"/>
  <p:tag name="KSO_WM_FULL_TEXT_BEAUTIFY_COPY_ID" val="26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90607"/>
  <p:tag name="MH_LIBRARY" val="CONTENTS"/>
  <p:tag name="MH_TYPE" val="OTHERS"/>
  <p:tag name="ID" val="626777"/>
  <p:tag name="KSO_WM_FULL_TEXT_BEAUTIFY_COPY_ID" val="27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90607"/>
  <p:tag name="MH_LIBRARY" val="CONTENTS"/>
  <p:tag name="MH_TYPE" val="OTHERS"/>
  <p:tag name="ID" val="626777"/>
  <p:tag name="KSO_WM_FULL_TEXT_BEAUTIFY_COPY_ID" val="28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90607"/>
  <p:tag name="MH_LIBRARY" val="CONTENTS"/>
  <p:tag name="MH_TYPE" val="OTHERS"/>
  <p:tag name="ID" val="626777"/>
  <p:tag name="KSO_WM_FULL_TEXT_BEAUTIFY_COPY_ID" val="29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90607"/>
  <p:tag name="MH_LIBRARY" val="CONTENTS"/>
  <p:tag name="MH_TYPE" val="OTHERS"/>
  <p:tag name="ID" val="626777"/>
  <p:tag name="KSO_WM_FULL_TEXT_BEAUTIFY_COPY_ID" val="3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90607"/>
  <p:tag name="MH_LIBRARY" val="CONTENTS"/>
  <p:tag name="MH_TYPE" val="OTHERS"/>
  <p:tag name="ID" val="626777"/>
  <p:tag name="KSO_WM_FULL_TEXT_BEAUTIFY_COPY_ID" val="3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90607"/>
  <p:tag name="MH_LIBRARY" val="CONTENTS"/>
  <p:tag name="MH_TYPE" val="OTHERS"/>
  <p:tag name="ID" val="626777"/>
  <p:tag name="KSO_WM_FULL_TEXT_BEAUTIFY_COPY_ID" val="3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90607"/>
  <p:tag name="MH_LIBRARY" val="CONTENTS"/>
  <p:tag name="MH_TYPE" val="OTHERS"/>
  <p:tag name="ID" val="626777"/>
  <p:tag name="KSO_WM_FULL_TEXT_BEAUTIFY_COPY_ID" val="3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7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0995534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9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"/>
  <p:tag name="KSO_WM_UNIT_TABLE_BEAUTIFY" val="smartTable{3d25da0d-0d1e-4ea0-bebf-049b140bccc8}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3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4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099553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099553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099553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3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7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0995394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7"/>
</p:tagLst>
</file>

<file path=ppt/theme/theme1.xml><?xml version="1.0" encoding="utf-8"?>
<a:theme xmlns:a="http://schemas.openxmlformats.org/drawingml/2006/main" name="webwppDef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</TotalTime>
  <Words>817</Words>
  <Application>Microsoft Office PowerPoint</Application>
  <PresentationFormat>宽屏</PresentationFormat>
  <Paragraphs>169</Paragraphs>
  <Slides>8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8</vt:i4>
      </vt:variant>
    </vt:vector>
  </HeadingPairs>
  <TitlesOfParts>
    <vt:vector size="18" baseType="lpstr">
      <vt:lpstr>等线</vt:lpstr>
      <vt:lpstr>Microsoft YaHei</vt:lpstr>
      <vt:lpstr>Microsoft YaHei</vt:lpstr>
      <vt:lpstr>Arial</vt:lpstr>
      <vt:lpstr>Calibri</vt:lpstr>
      <vt:lpstr>Calibri Light</vt:lpstr>
      <vt:lpstr>Wingdings</vt:lpstr>
      <vt:lpstr>webwppDefTheme</vt:lpstr>
      <vt:lpstr>Office 主题​​</vt:lpstr>
      <vt:lpstr>Office Theme</vt:lpstr>
      <vt:lpstr>KILOVIEW Electronics CO., LTD.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KILOVIEW Electronics CO., LTD.</dc:title>
  <dc:creator>kiloview</dc:creator>
  <cp:lastModifiedBy>Peng</cp:lastModifiedBy>
  <cp:revision>50</cp:revision>
  <dcterms:created xsi:type="dcterms:W3CDTF">2021-06-15T07:49:30Z</dcterms:created>
  <dcterms:modified xsi:type="dcterms:W3CDTF">2021-06-30T01:43:32Z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2052-11.1.0.10495</vt:lpwstr>
  </property>
  <property fmtid="{D5CDD505-2E9C-101B-9397-08002B2CF9AE}" pid="3" name="ICV">
    <vt:lpwstr>52D783BC70A74D52B12A5AA2790DF502</vt:lpwstr>
  </property>
</Properties>
</file>